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00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3DE04C-A854-43BA-8A36-80059C547CEC}" type="slidenum">
              <a:rPr lang="en-US"/>
              <a:pPr>
                <a:defRPr/>
              </a:pPr>
              <a:t>‹#›</a:t>
            </a:fld>
            <a:endParaRPr lang="en-US"/>
          </a:p>
        </p:txBody>
      </p:sp>
    </p:spTree>
    <p:extLst>
      <p:ext uri="{BB962C8B-B14F-4D97-AF65-F5344CB8AC3E}">
        <p14:creationId xmlns:p14="http://schemas.microsoft.com/office/powerpoint/2010/main" val="4203021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BCD4BA-24B9-45B0-88AB-7446C7030E2D}" type="slidenum">
              <a:rPr lang="en-US"/>
              <a:pPr>
                <a:defRPr/>
              </a:pPr>
              <a:t>‹#›</a:t>
            </a:fld>
            <a:endParaRPr lang="en-US"/>
          </a:p>
        </p:txBody>
      </p:sp>
    </p:spTree>
    <p:extLst>
      <p:ext uri="{BB962C8B-B14F-4D97-AF65-F5344CB8AC3E}">
        <p14:creationId xmlns:p14="http://schemas.microsoft.com/office/powerpoint/2010/main" val="8635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7CC460-0246-4A26-B4BF-522A9AAFD824}" type="slidenum">
              <a:rPr lang="en-US"/>
              <a:pPr>
                <a:defRPr/>
              </a:pPr>
              <a:t>‹#›</a:t>
            </a:fld>
            <a:endParaRPr lang="en-US"/>
          </a:p>
        </p:txBody>
      </p:sp>
    </p:spTree>
    <p:extLst>
      <p:ext uri="{BB962C8B-B14F-4D97-AF65-F5344CB8AC3E}">
        <p14:creationId xmlns:p14="http://schemas.microsoft.com/office/powerpoint/2010/main" val="87594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BDFDF-6145-423D-994F-8E029DEC5976}" type="slidenum">
              <a:rPr lang="en-US"/>
              <a:pPr>
                <a:defRPr/>
              </a:pPr>
              <a:t>‹#›</a:t>
            </a:fld>
            <a:endParaRPr lang="en-US"/>
          </a:p>
        </p:txBody>
      </p:sp>
    </p:spTree>
    <p:extLst>
      <p:ext uri="{BB962C8B-B14F-4D97-AF65-F5344CB8AC3E}">
        <p14:creationId xmlns:p14="http://schemas.microsoft.com/office/powerpoint/2010/main" val="313719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C8752B-5221-4B67-A1AB-E880B004E613}" type="slidenum">
              <a:rPr lang="en-US"/>
              <a:pPr>
                <a:defRPr/>
              </a:pPr>
              <a:t>‹#›</a:t>
            </a:fld>
            <a:endParaRPr lang="en-US"/>
          </a:p>
        </p:txBody>
      </p:sp>
    </p:spTree>
    <p:extLst>
      <p:ext uri="{BB962C8B-B14F-4D97-AF65-F5344CB8AC3E}">
        <p14:creationId xmlns:p14="http://schemas.microsoft.com/office/powerpoint/2010/main" val="408468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EB2EE9-0042-491D-8CEF-C97B42E865EA}" type="slidenum">
              <a:rPr lang="en-US"/>
              <a:pPr>
                <a:defRPr/>
              </a:pPr>
              <a:t>‹#›</a:t>
            </a:fld>
            <a:endParaRPr lang="en-US"/>
          </a:p>
        </p:txBody>
      </p:sp>
    </p:spTree>
    <p:extLst>
      <p:ext uri="{BB962C8B-B14F-4D97-AF65-F5344CB8AC3E}">
        <p14:creationId xmlns:p14="http://schemas.microsoft.com/office/powerpoint/2010/main" val="338228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923F61-0BA7-4BE2-A2CB-9D12F131F298}" type="slidenum">
              <a:rPr lang="en-US"/>
              <a:pPr>
                <a:defRPr/>
              </a:pPr>
              <a:t>‹#›</a:t>
            </a:fld>
            <a:endParaRPr lang="en-US"/>
          </a:p>
        </p:txBody>
      </p:sp>
    </p:spTree>
    <p:extLst>
      <p:ext uri="{BB962C8B-B14F-4D97-AF65-F5344CB8AC3E}">
        <p14:creationId xmlns:p14="http://schemas.microsoft.com/office/powerpoint/2010/main" val="1383773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84859B-1061-4175-89B2-E9698C837AAB}" type="slidenum">
              <a:rPr lang="en-US"/>
              <a:pPr>
                <a:defRPr/>
              </a:pPr>
              <a:t>‹#›</a:t>
            </a:fld>
            <a:endParaRPr lang="en-US"/>
          </a:p>
        </p:txBody>
      </p:sp>
    </p:spTree>
    <p:extLst>
      <p:ext uri="{BB962C8B-B14F-4D97-AF65-F5344CB8AC3E}">
        <p14:creationId xmlns:p14="http://schemas.microsoft.com/office/powerpoint/2010/main" val="402681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9F71D2E-015E-442D-A2CE-4BE9FCC598AB}" type="slidenum">
              <a:rPr lang="en-US"/>
              <a:pPr>
                <a:defRPr/>
              </a:pPr>
              <a:t>‹#›</a:t>
            </a:fld>
            <a:endParaRPr lang="en-US"/>
          </a:p>
        </p:txBody>
      </p:sp>
    </p:spTree>
    <p:extLst>
      <p:ext uri="{BB962C8B-B14F-4D97-AF65-F5344CB8AC3E}">
        <p14:creationId xmlns:p14="http://schemas.microsoft.com/office/powerpoint/2010/main" val="3747794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85C116A-FC75-4B77-A6FA-12580082AB47}" type="slidenum">
              <a:rPr lang="en-US"/>
              <a:pPr>
                <a:defRPr/>
              </a:pPr>
              <a:t>‹#›</a:t>
            </a:fld>
            <a:endParaRPr lang="en-US"/>
          </a:p>
        </p:txBody>
      </p:sp>
    </p:spTree>
    <p:extLst>
      <p:ext uri="{BB962C8B-B14F-4D97-AF65-F5344CB8AC3E}">
        <p14:creationId xmlns:p14="http://schemas.microsoft.com/office/powerpoint/2010/main" val="110650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9A22CA-5368-42CD-AE15-3240B4BD3430}" type="slidenum">
              <a:rPr lang="en-US"/>
              <a:pPr>
                <a:defRPr/>
              </a:pPr>
              <a:t>‹#›</a:t>
            </a:fld>
            <a:endParaRPr lang="en-US"/>
          </a:p>
        </p:txBody>
      </p:sp>
    </p:spTree>
    <p:extLst>
      <p:ext uri="{BB962C8B-B14F-4D97-AF65-F5344CB8AC3E}">
        <p14:creationId xmlns:p14="http://schemas.microsoft.com/office/powerpoint/2010/main" val="271855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CAB8DD-AA0E-4597-A761-3C5EA59A4FA1}" type="slidenum">
              <a:rPr lang="en-US"/>
              <a:pPr>
                <a:defRPr/>
              </a:pPr>
              <a:t>‹#›</a:t>
            </a:fld>
            <a:endParaRPr lang="en-US"/>
          </a:p>
        </p:txBody>
      </p:sp>
    </p:spTree>
    <p:extLst>
      <p:ext uri="{BB962C8B-B14F-4D97-AF65-F5344CB8AC3E}">
        <p14:creationId xmlns:p14="http://schemas.microsoft.com/office/powerpoint/2010/main" val="1530755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DF22D92-3182-4FF4-93BD-5816123CF5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28600" y="85725"/>
            <a:ext cx="8686800" cy="91563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dirty="0"/>
              <a:t>NWHPEC Board Meeting</a:t>
            </a:r>
          </a:p>
          <a:p>
            <a:pPr algn="ctr" eaLnBrk="1" hangingPunct="1">
              <a:spcBef>
                <a:spcPct val="50000"/>
              </a:spcBef>
            </a:pPr>
            <a:r>
              <a:rPr lang="en-US" sz="1000" b="1" dirty="0" smtClean="0"/>
              <a:t>January 28, 2016 via Telecom (</a:t>
            </a:r>
            <a:r>
              <a:rPr lang="en-US" sz="1000" b="1" dirty="0" smtClean="0"/>
              <a:t>Adjourned 12:35pm)</a:t>
            </a:r>
            <a:endParaRPr lang="en-US" sz="1000" b="1" dirty="0"/>
          </a:p>
          <a:p>
            <a:pPr algn="ctr" eaLnBrk="1" hangingPunct="1">
              <a:spcBef>
                <a:spcPct val="50000"/>
              </a:spcBef>
            </a:pPr>
            <a:r>
              <a:rPr lang="en-US" sz="1000" b="1" u="sng" dirty="0"/>
              <a:t>In Attendance</a:t>
            </a:r>
            <a:r>
              <a:rPr lang="en-US" sz="1000" b="1" dirty="0"/>
              <a:t>: </a:t>
            </a:r>
            <a:r>
              <a:rPr lang="en-US" sz="800" b="1" dirty="0"/>
              <a:t>Rick</a:t>
            </a:r>
            <a:r>
              <a:rPr lang="en-US" sz="1000" b="1" dirty="0" smtClean="0"/>
              <a:t> </a:t>
            </a:r>
            <a:r>
              <a:rPr lang="en-US" sz="800" dirty="0"/>
              <a:t>Alvarado</a:t>
            </a:r>
            <a:r>
              <a:rPr lang="en-US" sz="1000" dirty="0" smtClean="0"/>
              <a:t>, </a:t>
            </a:r>
            <a:r>
              <a:rPr lang="en-US" sz="800" b="1" dirty="0" smtClean="0"/>
              <a:t>Jennifer </a:t>
            </a:r>
            <a:r>
              <a:rPr lang="en-US" sz="800" dirty="0"/>
              <a:t>Ayers</a:t>
            </a:r>
            <a:r>
              <a:rPr lang="en-US" sz="800" dirty="0" smtClean="0"/>
              <a:t>, </a:t>
            </a:r>
            <a:r>
              <a:rPr lang="en-US" sz="800" b="1" dirty="0" smtClean="0"/>
              <a:t>Richard </a:t>
            </a:r>
            <a:r>
              <a:rPr lang="en-US" sz="800" dirty="0"/>
              <a:t>Carroll</a:t>
            </a:r>
            <a:r>
              <a:rPr lang="en-US" sz="800" dirty="0" smtClean="0"/>
              <a:t>, </a:t>
            </a:r>
            <a:r>
              <a:rPr lang="en-US" sz="800" b="1" dirty="0"/>
              <a:t>Mike</a:t>
            </a:r>
            <a:r>
              <a:rPr lang="en-US" sz="800" dirty="0"/>
              <a:t> Funke, </a:t>
            </a:r>
            <a:r>
              <a:rPr lang="en-US" sz="800" b="1" dirty="0" smtClean="0"/>
              <a:t>Bryan</a:t>
            </a:r>
            <a:r>
              <a:rPr lang="en-US" sz="800" dirty="0" smtClean="0"/>
              <a:t> </a:t>
            </a:r>
            <a:r>
              <a:rPr lang="en-US" sz="800" dirty="0"/>
              <a:t>Goodman, </a:t>
            </a:r>
            <a:r>
              <a:rPr lang="en-US" sz="800" b="1" dirty="0" smtClean="0"/>
              <a:t>Kyle</a:t>
            </a:r>
            <a:r>
              <a:rPr lang="en-US" sz="800" dirty="0" smtClean="0"/>
              <a:t> </a:t>
            </a:r>
            <a:r>
              <a:rPr lang="en-US" sz="800" dirty="0"/>
              <a:t>Stavig, </a:t>
            </a:r>
            <a:r>
              <a:rPr lang="en-US" sz="800" b="1" dirty="0" smtClean="0"/>
              <a:t>Alex</a:t>
            </a:r>
            <a:r>
              <a:rPr lang="en-US" sz="800" dirty="0" smtClean="0"/>
              <a:t> Thomason, </a:t>
            </a:r>
            <a:r>
              <a:rPr lang="en-US" sz="800" b="1" dirty="0" smtClean="0"/>
              <a:t>Julie</a:t>
            </a:r>
            <a:r>
              <a:rPr lang="en-US" sz="800" dirty="0" smtClean="0"/>
              <a:t> </a:t>
            </a:r>
            <a:r>
              <a:rPr lang="en-US" sz="800" dirty="0"/>
              <a:t>Simmons</a:t>
            </a:r>
          </a:p>
          <a:p>
            <a:pPr algn="ctr" eaLnBrk="1" hangingPunct="1">
              <a:spcBef>
                <a:spcPct val="50000"/>
              </a:spcBef>
            </a:pPr>
            <a:endParaRPr lang="en-US" sz="900" dirty="0"/>
          </a:p>
        </p:txBody>
      </p:sp>
      <p:sp>
        <p:nvSpPr>
          <p:cNvPr id="2051" name="Text Box 5"/>
          <p:cNvSpPr txBox="1">
            <a:spLocks noChangeArrowheads="1"/>
          </p:cNvSpPr>
          <p:nvPr/>
        </p:nvSpPr>
        <p:spPr bwMode="auto">
          <a:xfrm>
            <a:off x="152400" y="1066800"/>
            <a:ext cx="4518025" cy="95410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smtClean="0"/>
              <a:t>Financial </a:t>
            </a:r>
            <a:r>
              <a:rPr lang="en-US" sz="1000" b="1" u="sng" dirty="0"/>
              <a:t>Update</a:t>
            </a:r>
            <a:r>
              <a:rPr lang="en-US" sz="1000" b="1" dirty="0"/>
              <a:t> </a:t>
            </a:r>
            <a:r>
              <a:rPr lang="en-US" sz="1000" b="1" dirty="0" smtClean="0"/>
              <a:t>(Mike):</a:t>
            </a:r>
            <a:endParaRPr lang="en-US" sz="1000" dirty="0"/>
          </a:p>
          <a:p>
            <a:pPr eaLnBrk="1" hangingPunct="1">
              <a:spcBef>
                <a:spcPct val="20000"/>
              </a:spcBef>
            </a:pPr>
            <a:r>
              <a:rPr lang="en-US" sz="1000" dirty="0" smtClean="0"/>
              <a:t>P&amp;L and Balance Sheet reviewed.  </a:t>
            </a:r>
          </a:p>
          <a:p>
            <a:pPr marL="171450" indent="-171450" eaLnBrk="1" hangingPunct="1">
              <a:spcBef>
                <a:spcPct val="20000"/>
              </a:spcBef>
              <a:buFontTx/>
              <a:buChar char="-"/>
            </a:pPr>
            <a:r>
              <a:rPr lang="en-US" sz="1000" dirty="0" smtClean="0"/>
              <a:t>Payments coming in for Dan Miller and Jeff Liker sessions.  2015 ended year lower than plan, but we’re in good shape</a:t>
            </a:r>
          </a:p>
          <a:p>
            <a:pPr marL="171450" indent="-171450" eaLnBrk="1" hangingPunct="1">
              <a:spcBef>
                <a:spcPct val="20000"/>
              </a:spcBef>
              <a:buFontTx/>
              <a:buChar char="-"/>
            </a:pPr>
            <a:r>
              <a:rPr lang="en-US" sz="1000" dirty="0" smtClean="0"/>
              <a:t>2016 Membership Due Invoices all distributed by end of January</a:t>
            </a:r>
          </a:p>
        </p:txBody>
      </p:sp>
      <p:sp>
        <p:nvSpPr>
          <p:cNvPr id="2052" name="Text Box 6"/>
          <p:cNvSpPr txBox="1">
            <a:spLocks noChangeArrowheads="1"/>
          </p:cNvSpPr>
          <p:nvPr/>
        </p:nvSpPr>
        <p:spPr bwMode="auto">
          <a:xfrm>
            <a:off x="152400" y="2057400"/>
            <a:ext cx="4495800" cy="34778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Event Updates</a:t>
            </a:r>
            <a:r>
              <a:rPr lang="en-US" sz="1000" b="1" dirty="0"/>
              <a:t> (Julie</a:t>
            </a:r>
            <a:r>
              <a:rPr lang="en-US" sz="1000" b="1" dirty="0" smtClean="0"/>
              <a:t>):</a:t>
            </a:r>
          </a:p>
          <a:p>
            <a:pPr eaLnBrk="1" hangingPunct="1">
              <a:spcBef>
                <a:spcPct val="20000"/>
              </a:spcBef>
            </a:pPr>
            <a:r>
              <a:rPr lang="en-US" sz="1000" b="1" dirty="0" smtClean="0"/>
              <a:t>Learning Tours:  </a:t>
            </a:r>
            <a:r>
              <a:rPr lang="en-US" sz="1000" dirty="0" smtClean="0"/>
              <a:t>Three Learning Tours scheduled (March 1</a:t>
            </a:r>
            <a:r>
              <a:rPr lang="en-US" sz="1000" baseline="30000" dirty="0" smtClean="0"/>
              <a:t>st</a:t>
            </a:r>
            <a:r>
              <a:rPr lang="en-US" sz="1000" dirty="0" smtClean="0"/>
              <a:t>, April 5</a:t>
            </a:r>
            <a:r>
              <a:rPr lang="en-US" sz="1000" baseline="30000" dirty="0" smtClean="0"/>
              <a:t>th</a:t>
            </a:r>
            <a:r>
              <a:rPr lang="en-US" sz="1000" dirty="0" smtClean="0"/>
              <a:t>, &amp; June 28</a:t>
            </a:r>
            <a:r>
              <a:rPr lang="en-US" sz="1000" baseline="30000" dirty="0" smtClean="0"/>
              <a:t>th</a:t>
            </a:r>
            <a:r>
              <a:rPr lang="en-US" sz="1000" dirty="0" smtClean="0"/>
              <a:t>).  Julie will reach out again to those who expressed interest in hosting</a:t>
            </a:r>
          </a:p>
          <a:p>
            <a:pPr eaLnBrk="1" hangingPunct="1">
              <a:spcBef>
                <a:spcPct val="20000"/>
              </a:spcBef>
            </a:pPr>
            <a:r>
              <a:rPr lang="en-US" sz="1000" b="1" dirty="0" smtClean="0"/>
              <a:t>Training Classes:</a:t>
            </a:r>
            <a:r>
              <a:rPr lang="en-US" sz="1000" dirty="0" smtClean="0"/>
              <a:t>  Davis Tool is considering hosting the Kata Puzzle class.  Julie is awaiting date options.  Skutt Ceramics is considering hosting the Intro to Lean class.  They are deciding whether they want to re-train their entire workforce (~40 people) or just a select few leaders.  If they decide to re-train their entire workforce, they may choose to hire a consultant to accomplish the training in a shorter period of time vs using HPEC’s class</a:t>
            </a:r>
          </a:p>
          <a:p>
            <a:pPr eaLnBrk="1" hangingPunct="1">
              <a:spcBef>
                <a:spcPct val="20000"/>
              </a:spcBef>
            </a:pPr>
            <a:r>
              <a:rPr lang="en-US" sz="1000" b="1" dirty="0" smtClean="0"/>
              <a:t>Executive Forums:</a:t>
            </a:r>
            <a:r>
              <a:rPr lang="en-US" sz="1000" dirty="0" smtClean="0"/>
              <a:t>  Dan Miller’s Lean and th</a:t>
            </a:r>
            <a:r>
              <a:rPr lang="en-US" sz="1000" dirty="0" smtClean="0"/>
              <a:t>e Human Element is off and running strong.  Financials look positive.  Next up:  May 3</a:t>
            </a:r>
            <a:r>
              <a:rPr lang="en-US" sz="1000" baseline="30000" dirty="0" smtClean="0"/>
              <a:t>rd</a:t>
            </a:r>
            <a:r>
              <a:rPr lang="en-US" sz="1000" dirty="0" smtClean="0"/>
              <a:t> – 5</a:t>
            </a:r>
            <a:r>
              <a:rPr lang="en-US" sz="1000" baseline="30000" dirty="0" smtClean="0"/>
              <a:t>th</a:t>
            </a:r>
            <a:r>
              <a:rPr lang="en-US" sz="1000" dirty="0" smtClean="0"/>
              <a:t> Practical Problem Solving with Mike Hoseus at XPO.  Milwaukee Electronics is hosting the Workshop.  Julie is working to secure David Mann for Creating a Lean Culture</a:t>
            </a:r>
          </a:p>
          <a:p>
            <a:pPr eaLnBrk="1" hangingPunct="1">
              <a:spcBef>
                <a:spcPct val="20000"/>
              </a:spcBef>
            </a:pPr>
            <a:r>
              <a:rPr lang="en-US" sz="1000" b="1" dirty="0" smtClean="0"/>
              <a:t>Leadership Session:</a:t>
            </a:r>
            <a:r>
              <a:rPr lang="en-US" sz="1000" dirty="0" smtClean="0"/>
              <a:t>  February 24</a:t>
            </a:r>
            <a:r>
              <a:rPr lang="en-US" sz="1000" baseline="30000" dirty="0" smtClean="0"/>
              <a:t>th</a:t>
            </a:r>
            <a:r>
              <a:rPr lang="en-US" sz="1000" dirty="0" smtClean="0"/>
              <a:t> with Jeff Liker is ~50% full.  Please continue to reach out to your exec. member contact list to invite them to the session.  The Executive Forum portion of the day is full</a:t>
            </a:r>
          </a:p>
          <a:p>
            <a:pPr eaLnBrk="1" hangingPunct="1">
              <a:spcBef>
                <a:spcPct val="20000"/>
              </a:spcBef>
            </a:pPr>
            <a:r>
              <a:rPr lang="en-US" sz="1000" b="1" dirty="0" smtClean="0"/>
              <a:t>Best Practice Sharing Session:  </a:t>
            </a:r>
            <a:r>
              <a:rPr lang="en-US" sz="1000" dirty="0" smtClean="0"/>
              <a:t>Was targeting Q2 at XPO, but had to use our available day for the May 3</a:t>
            </a:r>
            <a:r>
              <a:rPr lang="en-US" sz="1000" baseline="30000" dirty="0" smtClean="0"/>
              <a:t>rd</a:t>
            </a:r>
            <a:r>
              <a:rPr lang="en-US" sz="1000" dirty="0" smtClean="0"/>
              <a:t> Practical Problem Solving Overview Session.  Targeting Q3 now</a:t>
            </a:r>
            <a:r>
              <a:rPr lang="en-US" sz="1000" dirty="0" smtClean="0"/>
              <a:t>  </a:t>
            </a:r>
            <a:endParaRPr lang="en-US" sz="1000" dirty="0">
              <a:solidFill>
                <a:schemeClr val="accent2"/>
              </a:solidFill>
            </a:endParaRPr>
          </a:p>
        </p:txBody>
      </p:sp>
      <p:sp>
        <p:nvSpPr>
          <p:cNvPr id="2054" name="Text Box 15"/>
          <p:cNvSpPr txBox="1">
            <a:spLocks noChangeArrowheads="1"/>
          </p:cNvSpPr>
          <p:nvPr/>
        </p:nvSpPr>
        <p:spPr bwMode="auto">
          <a:xfrm>
            <a:off x="152400" y="5638800"/>
            <a:ext cx="4495800" cy="80021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solidFill>
                  <a:srgbClr val="FF0000"/>
                </a:solidFill>
              </a:rPr>
              <a:t>Next Board Meeting</a:t>
            </a:r>
            <a:r>
              <a:rPr lang="en-US" sz="1000" b="1" dirty="0" smtClean="0">
                <a:solidFill>
                  <a:srgbClr val="FF0000"/>
                </a:solidFill>
              </a:rPr>
              <a:t>:  </a:t>
            </a:r>
            <a:r>
              <a:rPr lang="en-US" sz="1000" b="1" dirty="0" smtClean="0">
                <a:solidFill>
                  <a:srgbClr val="FF0000"/>
                </a:solidFill>
              </a:rPr>
              <a:t>Telecom: March 24</a:t>
            </a:r>
            <a:r>
              <a:rPr lang="en-US" sz="1000" b="1" baseline="30000" dirty="0" smtClean="0">
                <a:solidFill>
                  <a:srgbClr val="FF0000"/>
                </a:solidFill>
              </a:rPr>
              <a:t>th</a:t>
            </a:r>
            <a:r>
              <a:rPr lang="en-US" sz="1000" b="1" dirty="0" smtClean="0">
                <a:solidFill>
                  <a:srgbClr val="FF0000"/>
                </a:solidFill>
              </a:rPr>
              <a:t> (noon – 2pm)</a:t>
            </a:r>
          </a:p>
          <a:p>
            <a:pPr eaLnBrk="1" hangingPunct="1">
              <a:spcBef>
                <a:spcPct val="20000"/>
              </a:spcBef>
            </a:pPr>
            <a:endParaRPr lang="en-US" sz="1000" b="1" dirty="0">
              <a:solidFill>
                <a:srgbClr val="FF0000"/>
              </a:solidFill>
            </a:endParaRPr>
          </a:p>
          <a:p>
            <a:pPr eaLnBrk="1" hangingPunct="1">
              <a:spcBef>
                <a:spcPct val="20000"/>
              </a:spcBef>
            </a:pPr>
            <a:r>
              <a:rPr lang="en-US" sz="1000" b="1" dirty="0" smtClean="0">
                <a:solidFill>
                  <a:srgbClr val="FF0000"/>
                </a:solidFill>
              </a:rPr>
              <a:t>Dial:  866-848-2216</a:t>
            </a:r>
          </a:p>
          <a:p>
            <a:pPr eaLnBrk="1" hangingPunct="1">
              <a:spcBef>
                <a:spcPct val="20000"/>
              </a:spcBef>
            </a:pPr>
            <a:r>
              <a:rPr lang="en-US" sz="1000" b="1" dirty="0" smtClean="0">
                <a:solidFill>
                  <a:srgbClr val="FF0000"/>
                </a:solidFill>
              </a:rPr>
              <a:t>Conf. ID:  3855041962#</a:t>
            </a:r>
            <a:endParaRPr lang="en-US" sz="1000" dirty="0"/>
          </a:p>
        </p:txBody>
      </p:sp>
      <p:sp>
        <p:nvSpPr>
          <p:cNvPr id="2055" name="Text Box 12"/>
          <p:cNvSpPr txBox="1">
            <a:spLocks noChangeArrowheads="1"/>
          </p:cNvSpPr>
          <p:nvPr/>
        </p:nvSpPr>
        <p:spPr bwMode="auto">
          <a:xfrm>
            <a:off x="4724400" y="1087438"/>
            <a:ext cx="4191000" cy="264687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New Business</a:t>
            </a:r>
            <a:r>
              <a:rPr lang="en-US" sz="1000" b="1" dirty="0" smtClean="0"/>
              <a:t>:</a:t>
            </a:r>
          </a:p>
          <a:p>
            <a:pPr eaLnBrk="1" hangingPunct="1">
              <a:spcBef>
                <a:spcPct val="20000"/>
              </a:spcBef>
            </a:pPr>
            <a:r>
              <a:rPr lang="en-US" sz="1000" b="1" dirty="0" smtClean="0"/>
              <a:t>Annual Membership Meeting:</a:t>
            </a:r>
            <a:r>
              <a:rPr lang="en-US" sz="1000" dirty="0" smtClean="0"/>
              <a:t>  Will hold this meeting during lunch on February 24</a:t>
            </a:r>
            <a:r>
              <a:rPr lang="en-US" sz="1000" baseline="30000" dirty="0" smtClean="0"/>
              <a:t>th</a:t>
            </a:r>
            <a:r>
              <a:rPr lang="en-US" sz="1000" dirty="0" smtClean="0"/>
              <a:t>.  Julie will create an update to share with those in attendance.  Julie will also email the proxy Board vote out next week and during the meeting, confirm the proxy results</a:t>
            </a:r>
          </a:p>
          <a:p>
            <a:pPr eaLnBrk="1" hangingPunct="1">
              <a:spcBef>
                <a:spcPct val="20000"/>
              </a:spcBef>
            </a:pPr>
            <a:r>
              <a:rPr lang="en-US" sz="1000" b="1" dirty="0" smtClean="0"/>
              <a:t>February 25</a:t>
            </a:r>
            <a:r>
              <a:rPr lang="en-US" sz="1000" b="1" baseline="30000" dirty="0" smtClean="0"/>
              <a:t>th</a:t>
            </a:r>
            <a:r>
              <a:rPr lang="en-US" sz="1000" b="1" dirty="0" smtClean="0"/>
              <a:t> Board Meeting:  </a:t>
            </a:r>
            <a:r>
              <a:rPr lang="en-US" sz="1000" dirty="0" smtClean="0"/>
              <a:t>Julie will be in San Diego at the AME President’s Council meeting.  The Board agreed to cancel this meeting.  Julie will send an update to our standard Board agenda prior to the 25</a:t>
            </a:r>
            <a:r>
              <a:rPr lang="en-US" sz="1000" baseline="30000" dirty="0" smtClean="0"/>
              <a:t>th</a:t>
            </a:r>
            <a:r>
              <a:rPr lang="en-US" sz="1000" dirty="0" smtClean="0"/>
              <a:t>.  Julie will cancel the February meeting to remove it from the Boards’ calendars</a:t>
            </a:r>
            <a:endParaRPr lang="en-US" sz="1000" dirty="0"/>
          </a:p>
          <a:p>
            <a:pPr eaLnBrk="1" hangingPunct="1">
              <a:spcBef>
                <a:spcPct val="20000"/>
              </a:spcBef>
            </a:pPr>
            <a:r>
              <a:rPr lang="en-US" sz="1000" b="1" dirty="0" smtClean="0"/>
              <a:t>Strategic Planning Session:  </a:t>
            </a:r>
            <a:r>
              <a:rPr lang="en-US" sz="1000" dirty="0" smtClean="0"/>
              <a:t>Bryan suggested we hold a strategic planning session </a:t>
            </a:r>
            <a:r>
              <a:rPr lang="en-US" sz="1000" dirty="0" smtClean="0"/>
              <a:t>in April (same day as scheduled Board meeting:  28</a:t>
            </a:r>
            <a:r>
              <a:rPr lang="en-US" sz="1000" baseline="30000" dirty="0" smtClean="0"/>
              <a:t>th</a:t>
            </a:r>
            <a:r>
              <a:rPr lang="en-US" sz="1000" dirty="0" smtClean="0"/>
              <a:t>).  Julie and Bryan will create a draft agenda with key decisions that need to be made to share with the Board for input and feedback.  Julie has the action to work with Bryan to set up a planning meeting in late Feb/early March</a:t>
            </a:r>
            <a:endParaRPr lang="en-U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1834</TotalTime>
  <Words>522</Words>
  <Application>Microsoft Office PowerPoint</Application>
  <PresentationFormat>On-screen Show (4:3)</PresentationFormat>
  <Paragraphs>21</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Company>ESCO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jhatten</dc:creator>
  <cp:lastModifiedBy>Julie Simmons</cp:lastModifiedBy>
  <cp:revision>33</cp:revision>
  <dcterms:created xsi:type="dcterms:W3CDTF">2007-10-16T16:13:03Z</dcterms:created>
  <dcterms:modified xsi:type="dcterms:W3CDTF">2016-01-29T19:36:10Z</dcterms:modified>
</cp:coreProperties>
</file>