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00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November 19, 2015 Hosted by Columbia Machine</a:t>
            </a:r>
            <a:endParaRPr lang="en-US" sz="1000" b="1" dirty="0"/>
          </a:p>
          <a:p>
            <a:pPr algn="ctr" eaLnBrk="1" hangingPunct="1">
              <a:spcBef>
                <a:spcPct val="50000"/>
              </a:spcBef>
            </a:pPr>
            <a:r>
              <a:rPr lang="en-US" sz="1000" b="1" u="sng" dirty="0"/>
              <a:t>In Attendance</a:t>
            </a:r>
            <a:r>
              <a:rPr lang="en-US" sz="1000" b="1" dirty="0"/>
              <a:t>: </a:t>
            </a:r>
            <a:r>
              <a:rPr lang="en-US" sz="800" b="1" dirty="0" smtClean="0"/>
              <a:t>Mike</a:t>
            </a:r>
            <a:r>
              <a:rPr lang="en-US" sz="800" dirty="0" smtClean="0"/>
              <a:t> </a:t>
            </a:r>
            <a:r>
              <a:rPr lang="en-US" sz="800" dirty="0"/>
              <a:t>Funke, </a:t>
            </a:r>
            <a:r>
              <a:rPr lang="en-US" sz="800" b="1" dirty="0" smtClean="0"/>
              <a:t>Bryan</a:t>
            </a:r>
            <a:r>
              <a:rPr lang="en-US" sz="800" dirty="0" smtClean="0"/>
              <a:t> </a:t>
            </a:r>
            <a:r>
              <a:rPr lang="en-US" sz="800" dirty="0"/>
              <a:t>Goodman, </a:t>
            </a:r>
            <a:r>
              <a:rPr lang="en-US" sz="800" b="1" dirty="0" smtClean="0"/>
              <a:t>Alex</a:t>
            </a:r>
            <a:r>
              <a:rPr lang="en-US" sz="800" dirty="0" smtClean="0"/>
              <a:t> </a:t>
            </a:r>
            <a:r>
              <a:rPr lang="en-US" sz="800" dirty="0" smtClean="0"/>
              <a:t>Thomason, </a:t>
            </a:r>
            <a:r>
              <a:rPr lang="en-US" sz="800" b="1" dirty="0" smtClean="0"/>
              <a:t>Julie</a:t>
            </a:r>
            <a:r>
              <a:rPr lang="en-US" sz="800" dirty="0" smtClean="0"/>
              <a:t> </a:t>
            </a:r>
            <a:r>
              <a:rPr lang="en-US" sz="800" dirty="0"/>
              <a:t>Simmons</a:t>
            </a:r>
          </a:p>
          <a:p>
            <a:pPr algn="ctr" eaLnBrk="1" hangingPunct="1">
              <a:spcBef>
                <a:spcPct val="50000"/>
              </a:spcBef>
            </a:pPr>
            <a:endParaRPr lang="en-US" sz="900" dirty="0"/>
          </a:p>
        </p:txBody>
      </p:sp>
      <p:sp>
        <p:nvSpPr>
          <p:cNvPr id="2051" name="Text Box 5"/>
          <p:cNvSpPr txBox="1">
            <a:spLocks noChangeArrowheads="1"/>
          </p:cNvSpPr>
          <p:nvPr/>
        </p:nvSpPr>
        <p:spPr bwMode="auto">
          <a:xfrm>
            <a:off x="152400" y="990600"/>
            <a:ext cx="4518025" cy="35394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marL="171450" indent="-171450" eaLnBrk="1" hangingPunct="1">
              <a:spcBef>
                <a:spcPct val="20000"/>
              </a:spcBef>
              <a:buFontTx/>
              <a:buChar char="-"/>
            </a:pPr>
            <a:r>
              <a:rPr lang="en-US" sz="1000" dirty="0" smtClean="0"/>
              <a:t>The Board reviewed the P&amp;L and Balance Sheet.  Mike reported overall, we’re in solid financial shape, but a little low from where we finished last year.  We will finish the year within our established threshold.</a:t>
            </a:r>
          </a:p>
          <a:p>
            <a:pPr marL="171450" indent="-171450" eaLnBrk="1" hangingPunct="1">
              <a:spcBef>
                <a:spcPct val="20000"/>
              </a:spcBef>
              <a:buFontTx/>
              <a:buChar char="-"/>
            </a:pPr>
            <a:r>
              <a:rPr lang="en-US" sz="1000" dirty="0" smtClean="0"/>
              <a:t>The Board reviewed the Executive Forum expense and revenue financials Julie provided.  The data showed how our 2015 expenses were significantly higher than our revenue in these events.  Causes were:  speaker fee increases, offering new events therefore the members were more cautious in sending people, increased catering expenses, and adding the Banquet Room fee.</a:t>
            </a:r>
            <a:r>
              <a:rPr lang="en-US" sz="1000" dirty="0"/>
              <a:t> </a:t>
            </a:r>
            <a:r>
              <a:rPr lang="en-US" sz="1000" dirty="0" smtClean="0"/>
              <a:t> The Board reviewed all of our revenue streams and discussed adjustment possibilities with membership dues and event fees.  The Board felt our membership dues were a known fixed cost and an increase, even slight, may cause unrest with the membership as the membership dues invoice often times has to be approved prior to being paid.  Julie suggested we make a slight increase to our Executive Forum Overview Session fees and leave the Executive Forum Workshops as is.  The Board approved this action, but we did not have a quorum present, so Julie will include a vote in the meeting minutes email.  Bryan suggested we align our class fees to match the Executive Forum Overview Session and Workshop fees primarily to have one standard fee vs two.  The Board also approved this item and Julie will include this in the vote to reach a quorum.</a:t>
            </a:r>
          </a:p>
        </p:txBody>
      </p:sp>
      <p:sp>
        <p:nvSpPr>
          <p:cNvPr id="2052" name="Text Box 6"/>
          <p:cNvSpPr txBox="1">
            <a:spLocks noChangeArrowheads="1"/>
          </p:cNvSpPr>
          <p:nvPr/>
        </p:nvSpPr>
        <p:spPr bwMode="auto">
          <a:xfrm>
            <a:off x="152400" y="4572000"/>
            <a:ext cx="4495800" cy="233910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p>
          <a:p>
            <a:pPr marL="171450" indent="-171450" eaLnBrk="1" hangingPunct="1">
              <a:spcBef>
                <a:spcPct val="20000"/>
              </a:spcBef>
              <a:buFontTx/>
              <a:buChar char="-"/>
            </a:pPr>
            <a:r>
              <a:rPr lang="en-US" sz="1000" b="1" dirty="0" smtClean="0"/>
              <a:t>Learning Tours:</a:t>
            </a:r>
            <a:r>
              <a:rPr lang="en-US" sz="1000" dirty="0" smtClean="0"/>
              <a:t>  We finished the year with two great Learning Tours at Oracle America and Milwaukee Electronics.  Evaluation results were strong with 100% attendance.</a:t>
            </a:r>
            <a:r>
              <a:rPr lang="en-US" sz="1000" dirty="0" smtClean="0"/>
              <a:t>  </a:t>
            </a:r>
          </a:p>
          <a:p>
            <a:pPr marL="171450" indent="-171450" eaLnBrk="1" hangingPunct="1">
              <a:spcBef>
                <a:spcPct val="20000"/>
              </a:spcBef>
              <a:buFontTx/>
              <a:buChar char="-"/>
            </a:pPr>
            <a:r>
              <a:rPr lang="en-US" sz="1000" b="1" dirty="0" smtClean="0"/>
              <a:t>Training Classes:  </a:t>
            </a:r>
            <a:r>
              <a:rPr lang="en-US" sz="1000" dirty="0" smtClean="0"/>
              <a:t>November 17</a:t>
            </a:r>
            <a:r>
              <a:rPr lang="en-US" sz="1000" baseline="30000" dirty="0" smtClean="0"/>
              <a:t>th</a:t>
            </a:r>
            <a:r>
              <a:rPr lang="en-US" sz="1000" dirty="0" smtClean="0"/>
              <a:t> Intro to Lean class held at USNR.  The class was sold out with a waiting list.  No other classes are scheduled at this point.</a:t>
            </a:r>
          </a:p>
          <a:p>
            <a:pPr marL="171450" indent="-171450" eaLnBrk="1" hangingPunct="1">
              <a:spcBef>
                <a:spcPct val="20000"/>
              </a:spcBef>
              <a:buFontTx/>
              <a:buChar char="-"/>
            </a:pPr>
            <a:r>
              <a:rPr lang="en-US" sz="1000" b="1" dirty="0" smtClean="0"/>
              <a:t>Executive Forum’s:  </a:t>
            </a:r>
            <a:r>
              <a:rPr lang="en-US" sz="1000" dirty="0" smtClean="0"/>
              <a:t>The October 27 – 29</a:t>
            </a:r>
            <a:r>
              <a:rPr lang="en-US" sz="1000" baseline="30000" dirty="0" smtClean="0"/>
              <a:t>th</a:t>
            </a:r>
            <a:r>
              <a:rPr lang="en-US" sz="1000" dirty="0" smtClean="0"/>
              <a:t> Kata sessions were well attended.  Mike Rother spoke the morning of the 27</a:t>
            </a:r>
            <a:r>
              <a:rPr lang="en-US" sz="1000" baseline="30000" dirty="0" smtClean="0"/>
              <a:t>th</a:t>
            </a:r>
            <a:r>
              <a:rPr lang="en-US" sz="1000" dirty="0" smtClean="0"/>
              <a:t> and Julie and her Kata peers lead the group through the Basics of Kata simulation in the afternoon.  The IK/CK classes on the 28</a:t>
            </a:r>
            <a:r>
              <a:rPr lang="en-US" sz="1000" baseline="30000" dirty="0" smtClean="0"/>
              <a:t>th</a:t>
            </a:r>
            <a:r>
              <a:rPr lang="en-US" sz="1000" dirty="0" smtClean="0"/>
              <a:t> &amp; 29</a:t>
            </a:r>
            <a:r>
              <a:rPr lang="en-US" sz="1000" baseline="30000" dirty="0" smtClean="0"/>
              <a:t>th</a:t>
            </a:r>
            <a:r>
              <a:rPr lang="en-US" sz="1000" dirty="0" smtClean="0"/>
              <a:t> were excellent, though not sold out.  Sarah Peyton’s Change &amp; Transition session on November 18</a:t>
            </a:r>
            <a:r>
              <a:rPr lang="en-US" sz="1000" baseline="30000" dirty="0" smtClean="0"/>
              <a:t>th</a:t>
            </a:r>
            <a:r>
              <a:rPr lang="en-US" sz="1000" dirty="0" smtClean="0"/>
              <a:t> was excellent.  If we move forward with another session, we won’t try to link it with Dan Miller.  Sarah’s work stands on its own!</a:t>
            </a:r>
            <a:endParaRPr lang="en-US" sz="1000" b="1" dirty="0"/>
          </a:p>
        </p:txBody>
      </p:sp>
      <p:sp>
        <p:nvSpPr>
          <p:cNvPr id="2053" name="Text Box 12"/>
          <p:cNvSpPr txBox="1">
            <a:spLocks noChangeArrowheads="1"/>
          </p:cNvSpPr>
          <p:nvPr/>
        </p:nvSpPr>
        <p:spPr bwMode="auto">
          <a:xfrm>
            <a:off x="4724400" y="990600"/>
            <a:ext cx="4191000" cy="138499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Event Updates Continued</a:t>
            </a:r>
            <a:r>
              <a:rPr lang="en-US" sz="1000" b="1" dirty="0" smtClean="0"/>
              <a:t>:</a:t>
            </a:r>
            <a:endParaRPr lang="en-US" sz="1000" b="1" dirty="0"/>
          </a:p>
          <a:p>
            <a:pPr marL="171450" indent="-171450" eaLnBrk="1" hangingPunct="1">
              <a:spcBef>
                <a:spcPct val="20000"/>
              </a:spcBef>
              <a:buFontTx/>
              <a:buChar char="-"/>
            </a:pPr>
            <a:r>
              <a:rPr lang="en-US" sz="1000" b="1" dirty="0" smtClean="0"/>
              <a:t>Leadership Sessions:  </a:t>
            </a:r>
            <a:r>
              <a:rPr lang="en-US" sz="1000" dirty="0" smtClean="0"/>
              <a:t>Jeff Liker is scheduled to present on Wednesday, February 24</a:t>
            </a:r>
            <a:r>
              <a:rPr lang="en-US" sz="1000" baseline="30000" dirty="0" smtClean="0"/>
              <a:t>th</a:t>
            </a:r>
            <a:r>
              <a:rPr lang="en-US" sz="1000" dirty="0" smtClean="0"/>
              <a:t>.  </a:t>
            </a:r>
            <a:r>
              <a:rPr lang="en-US" sz="1000" dirty="0" smtClean="0"/>
              <a:t>Julie suggested holding this session at Montgomery Park to free up XPO’s Ballroom &amp; other conference rooms for the Q1 Best Practice Sharing Session.  The Board approved.</a:t>
            </a:r>
          </a:p>
          <a:p>
            <a:pPr marL="171450" indent="-171450" eaLnBrk="1" hangingPunct="1">
              <a:spcBef>
                <a:spcPct val="20000"/>
              </a:spcBef>
              <a:buFontTx/>
              <a:buChar char="-"/>
            </a:pPr>
            <a:r>
              <a:rPr lang="en-US" sz="1000" b="1" dirty="0" smtClean="0"/>
              <a:t>Best Practice Sharing Session:  </a:t>
            </a:r>
            <a:r>
              <a:rPr lang="en-US" sz="1000" dirty="0" smtClean="0"/>
              <a:t>Julie will start to pull this together this month working towards a January or February 2016 date.</a:t>
            </a:r>
            <a:endParaRPr lang="en-US" sz="1000" b="1" dirty="0" smtClean="0"/>
          </a:p>
        </p:txBody>
      </p:sp>
      <p:sp>
        <p:nvSpPr>
          <p:cNvPr id="2055" name="Text Box 12"/>
          <p:cNvSpPr txBox="1">
            <a:spLocks noChangeArrowheads="1"/>
          </p:cNvSpPr>
          <p:nvPr/>
        </p:nvSpPr>
        <p:spPr bwMode="auto">
          <a:xfrm>
            <a:off x="4724400" y="2438400"/>
            <a:ext cx="4191000" cy="8925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Old </a:t>
            </a:r>
            <a:r>
              <a:rPr lang="en-US" sz="1000" b="1" u="sng" dirty="0"/>
              <a:t>Business</a:t>
            </a:r>
            <a:r>
              <a:rPr lang="en-US" sz="1000" b="1" dirty="0"/>
              <a:t>:</a:t>
            </a:r>
          </a:p>
          <a:p>
            <a:pPr eaLnBrk="1" hangingPunct="1">
              <a:spcBef>
                <a:spcPct val="20000"/>
              </a:spcBef>
            </a:pPr>
            <a:r>
              <a:rPr lang="en-US" sz="1000" b="1" dirty="0" smtClean="0"/>
              <a:t>- Website Update:</a:t>
            </a:r>
            <a:r>
              <a:rPr lang="en-US" sz="1000" dirty="0" smtClean="0"/>
              <a:t>  It’s launched!  Julie has set up individual users from the membership to access the site.  Informational “how to” emails are going out daily to educate the membership on the new site and its features.  So far, so good!</a:t>
            </a:r>
            <a:endParaRPr lang="en-US" sz="1000" b="1" dirty="0"/>
          </a:p>
        </p:txBody>
      </p:sp>
      <p:sp>
        <p:nvSpPr>
          <p:cNvPr id="8" name="Text Box 12"/>
          <p:cNvSpPr txBox="1">
            <a:spLocks noChangeArrowheads="1"/>
          </p:cNvSpPr>
          <p:nvPr/>
        </p:nvSpPr>
        <p:spPr bwMode="auto">
          <a:xfrm>
            <a:off x="4724400" y="3373438"/>
            <a:ext cx="4191000" cy="32316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New </a:t>
            </a:r>
            <a:r>
              <a:rPr lang="en-US" sz="1000" b="1" u="sng" dirty="0"/>
              <a:t>Business</a:t>
            </a:r>
            <a:r>
              <a:rPr lang="en-US" sz="1000" b="1" dirty="0"/>
              <a:t>:</a:t>
            </a:r>
          </a:p>
          <a:p>
            <a:pPr marL="171450" indent="-171450" eaLnBrk="1" hangingPunct="1">
              <a:spcBef>
                <a:spcPct val="20000"/>
              </a:spcBef>
              <a:buFontTx/>
              <a:buChar char="-"/>
            </a:pPr>
            <a:r>
              <a:rPr lang="en-US" sz="1000" b="1" dirty="0" smtClean="0"/>
              <a:t>2015 – 2016 Survey Review:</a:t>
            </a:r>
            <a:r>
              <a:rPr lang="en-US" sz="1000" dirty="0" smtClean="0"/>
              <a:t>  The Board reviewed the survey data.  Nothing earth shattering stood out and no major actions or redirections were suggested.  </a:t>
            </a:r>
          </a:p>
          <a:p>
            <a:pPr marL="914400" lvl="1" indent="-171450" eaLnBrk="1" hangingPunct="1">
              <a:spcBef>
                <a:spcPct val="20000"/>
              </a:spcBef>
              <a:buFontTx/>
              <a:buChar char="-"/>
            </a:pPr>
            <a:r>
              <a:rPr lang="en-US" sz="1000" b="1" dirty="0" smtClean="0"/>
              <a:t>2016 Executive Forum’s:  </a:t>
            </a:r>
            <a:r>
              <a:rPr lang="en-US" sz="1000" dirty="0" smtClean="0"/>
              <a:t>The 2016 Executive Forum data was reviewed.  We already have Mike Hoseus booked for 2016 to come out 2x, in May and November.  With his work, EMDS and Problem Solving rated highly, but also his work on the HR System also rated highly.  Julie has the action to talk to Mike to get his thoughts on the three offerings and decide if we want to either add a 3</a:t>
            </a:r>
            <a:r>
              <a:rPr lang="en-US" sz="1000" baseline="30000" dirty="0" smtClean="0"/>
              <a:t>rd</a:t>
            </a:r>
            <a:r>
              <a:rPr lang="en-US" sz="1000" dirty="0" smtClean="0"/>
              <a:t> visit or utilize one of the two scheduled visits differently than originally planned (EMDS &amp; Problem Solving).  Julie would also like to invite David Mann back to deliver his Creating a Lean Culture 2-day Workshop.  Even though this didn’t rate as highly as some of the others, it’s been several years since David has been out and Julie wondered if the group isn’t as aware of his work and therefore, didn’t know how to rate it.  The Board approved.</a:t>
            </a:r>
            <a:endParaRPr lang="en-US" sz="1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8001000" y="6397625"/>
            <a:ext cx="6651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Page 2</a:t>
            </a:r>
          </a:p>
        </p:txBody>
      </p:sp>
      <p:sp>
        <p:nvSpPr>
          <p:cNvPr id="3076" name="Text Box 9"/>
          <p:cNvSpPr txBox="1">
            <a:spLocks noChangeArrowheads="1"/>
          </p:cNvSpPr>
          <p:nvPr/>
        </p:nvSpPr>
        <p:spPr bwMode="auto">
          <a:xfrm>
            <a:off x="457200" y="85725"/>
            <a:ext cx="8229600" cy="7207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NWHPEC Board Meeting</a:t>
            </a:r>
          </a:p>
          <a:p>
            <a:pPr algn="ctr" eaLnBrk="1" hangingPunct="1">
              <a:spcBef>
                <a:spcPct val="50000"/>
              </a:spcBef>
            </a:pPr>
            <a:endParaRPr lang="en-US" sz="1000" b="1"/>
          </a:p>
          <a:p>
            <a:pPr algn="ctr" eaLnBrk="1" hangingPunct="1">
              <a:spcBef>
                <a:spcPct val="50000"/>
              </a:spcBef>
            </a:pPr>
            <a:endParaRPr lang="en-US" sz="1000" b="1"/>
          </a:p>
        </p:txBody>
      </p:sp>
      <p:sp>
        <p:nvSpPr>
          <p:cNvPr id="5" name="Text Box 15"/>
          <p:cNvSpPr txBox="1">
            <a:spLocks noChangeArrowheads="1"/>
          </p:cNvSpPr>
          <p:nvPr/>
        </p:nvSpPr>
        <p:spPr bwMode="auto">
          <a:xfrm>
            <a:off x="457200" y="914400"/>
            <a:ext cx="4495800" cy="116955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December 17</a:t>
            </a:r>
            <a:r>
              <a:rPr lang="en-US" sz="1000" b="1" baseline="30000" dirty="0" smtClean="0">
                <a:solidFill>
                  <a:srgbClr val="FF0000"/>
                </a:solidFill>
              </a:rPr>
              <a:t>th</a:t>
            </a:r>
            <a:r>
              <a:rPr lang="en-US" sz="1000" b="1" dirty="0" smtClean="0">
                <a:solidFill>
                  <a:srgbClr val="FF0000"/>
                </a:solidFill>
              </a:rPr>
              <a:t> from 3:00pm – 5:00pm</a:t>
            </a:r>
          </a:p>
          <a:p>
            <a:pPr eaLnBrk="1" hangingPunct="1">
              <a:spcBef>
                <a:spcPct val="20000"/>
              </a:spcBef>
            </a:pPr>
            <a:endParaRPr lang="en-US" sz="1000" b="1" dirty="0">
              <a:solidFill>
                <a:srgbClr val="FF0000"/>
              </a:solidFill>
            </a:endParaRPr>
          </a:p>
          <a:p>
            <a:pPr eaLnBrk="1" hangingPunct="1">
              <a:spcBef>
                <a:spcPct val="20000"/>
              </a:spcBef>
            </a:pPr>
            <a:r>
              <a:rPr lang="en-US" sz="1000" b="1" dirty="0" smtClean="0">
                <a:solidFill>
                  <a:srgbClr val="FF0000"/>
                </a:solidFill>
              </a:rPr>
              <a:t>Bethany Public House</a:t>
            </a:r>
          </a:p>
          <a:p>
            <a:pPr eaLnBrk="1" hangingPunct="1">
              <a:spcBef>
                <a:spcPct val="20000"/>
              </a:spcBef>
            </a:pPr>
            <a:r>
              <a:rPr lang="en-US" sz="1000" b="1" dirty="0">
                <a:solidFill>
                  <a:srgbClr val="FF0000"/>
                </a:solidFill>
              </a:rPr>
              <a:t>4840 NW Bethany Blvd, Portland</a:t>
            </a:r>
          </a:p>
          <a:p>
            <a:pPr eaLnBrk="1" hangingPunct="1">
              <a:spcBef>
                <a:spcPct val="20000"/>
              </a:spcBef>
            </a:pPr>
            <a:endParaRPr lang="en-US" sz="1000" dirty="0"/>
          </a:p>
          <a:p>
            <a:pPr eaLnBrk="1" hangingPunct="1">
              <a:spcBef>
                <a:spcPct val="20000"/>
              </a:spcBef>
            </a:pPr>
            <a:r>
              <a:rPr lang="en-US" sz="1000" dirty="0" smtClean="0"/>
              <a:t>This is our annual end of year Board meeting and Christmas celebration!</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1788</TotalTime>
  <Words>771</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34</cp:revision>
  <dcterms:created xsi:type="dcterms:W3CDTF">2007-10-16T16:13:03Z</dcterms:created>
  <dcterms:modified xsi:type="dcterms:W3CDTF">2015-11-20T19:13:59Z</dcterms:modified>
</cp:coreProperties>
</file>