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60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3DE04C-A854-43BA-8A36-80059C547CEC}" type="slidenum">
              <a:rPr lang="en-US"/>
              <a:pPr>
                <a:defRPr/>
              </a:pPr>
              <a:t>‹#›</a:t>
            </a:fld>
            <a:endParaRPr lang="en-US"/>
          </a:p>
        </p:txBody>
      </p:sp>
    </p:spTree>
    <p:extLst>
      <p:ext uri="{BB962C8B-B14F-4D97-AF65-F5344CB8AC3E}">
        <p14:creationId xmlns:p14="http://schemas.microsoft.com/office/powerpoint/2010/main" val="42030213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BCD4BA-24B9-45B0-88AB-7446C7030E2D}" type="slidenum">
              <a:rPr lang="en-US"/>
              <a:pPr>
                <a:defRPr/>
              </a:pPr>
              <a:t>‹#›</a:t>
            </a:fld>
            <a:endParaRPr lang="en-US"/>
          </a:p>
        </p:txBody>
      </p:sp>
    </p:spTree>
    <p:extLst>
      <p:ext uri="{BB962C8B-B14F-4D97-AF65-F5344CB8AC3E}">
        <p14:creationId xmlns:p14="http://schemas.microsoft.com/office/powerpoint/2010/main" val="86356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7CC460-0246-4A26-B4BF-522A9AAFD824}" type="slidenum">
              <a:rPr lang="en-US"/>
              <a:pPr>
                <a:defRPr/>
              </a:pPr>
              <a:t>‹#›</a:t>
            </a:fld>
            <a:endParaRPr lang="en-US"/>
          </a:p>
        </p:txBody>
      </p:sp>
    </p:spTree>
    <p:extLst>
      <p:ext uri="{BB962C8B-B14F-4D97-AF65-F5344CB8AC3E}">
        <p14:creationId xmlns:p14="http://schemas.microsoft.com/office/powerpoint/2010/main" val="87594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BDFDF-6145-423D-994F-8E029DEC5976}" type="slidenum">
              <a:rPr lang="en-US"/>
              <a:pPr>
                <a:defRPr/>
              </a:pPr>
              <a:t>‹#›</a:t>
            </a:fld>
            <a:endParaRPr lang="en-US"/>
          </a:p>
        </p:txBody>
      </p:sp>
    </p:spTree>
    <p:extLst>
      <p:ext uri="{BB962C8B-B14F-4D97-AF65-F5344CB8AC3E}">
        <p14:creationId xmlns:p14="http://schemas.microsoft.com/office/powerpoint/2010/main" val="313719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C8752B-5221-4B67-A1AB-E880B004E613}" type="slidenum">
              <a:rPr lang="en-US"/>
              <a:pPr>
                <a:defRPr/>
              </a:pPr>
              <a:t>‹#›</a:t>
            </a:fld>
            <a:endParaRPr lang="en-US"/>
          </a:p>
        </p:txBody>
      </p:sp>
    </p:spTree>
    <p:extLst>
      <p:ext uri="{BB962C8B-B14F-4D97-AF65-F5344CB8AC3E}">
        <p14:creationId xmlns:p14="http://schemas.microsoft.com/office/powerpoint/2010/main" val="4084680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EB2EE9-0042-491D-8CEF-C97B42E865EA}" type="slidenum">
              <a:rPr lang="en-US"/>
              <a:pPr>
                <a:defRPr/>
              </a:pPr>
              <a:t>‹#›</a:t>
            </a:fld>
            <a:endParaRPr lang="en-US"/>
          </a:p>
        </p:txBody>
      </p:sp>
    </p:spTree>
    <p:extLst>
      <p:ext uri="{BB962C8B-B14F-4D97-AF65-F5344CB8AC3E}">
        <p14:creationId xmlns:p14="http://schemas.microsoft.com/office/powerpoint/2010/main" val="3382287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923F61-0BA7-4BE2-A2CB-9D12F131F298}" type="slidenum">
              <a:rPr lang="en-US"/>
              <a:pPr>
                <a:defRPr/>
              </a:pPr>
              <a:t>‹#›</a:t>
            </a:fld>
            <a:endParaRPr lang="en-US"/>
          </a:p>
        </p:txBody>
      </p:sp>
    </p:spTree>
    <p:extLst>
      <p:ext uri="{BB962C8B-B14F-4D97-AF65-F5344CB8AC3E}">
        <p14:creationId xmlns:p14="http://schemas.microsoft.com/office/powerpoint/2010/main" val="1383773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84859B-1061-4175-89B2-E9698C837AAB}" type="slidenum">
              <a:rPr lang="en-US"/>
              <a:pPr>
                <a:defRPr/>
              </a:pPr>
              <a:t>‹#›</a:t>
            </a:fld>
            <a:endParaRPr lang="en-US"/>
          </a:p>
        </p:txBody>
      </p:sp>
    </p:spTree>
    <p:extLst>
      <p:ext uri="{BB962C8B-B14F-4D97-AF65-F5344CB8AC3E}">
        <p14:creationId xmlns:p14="http://schemas.microsoft.com/office/powerpoint/2010/main" val="4026819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9F71D2E-015E-442D-A2CE-4BE9FCC598AB}" type="slidenum">
              <a:rPr lang="en-US"/>
              <a:pPr>
                <a:defRPr/>
              </a:pPr>
              <a:t>‹#›</a:t>
            </a:fld>
            <a:endParaRPr lang="en-US"/>
          </a:p>
        </p:txBody>
      </p:sp>
    </p:spTree>
    <p:extLst>
      <p:ext uri="{BB962C8B-B14F-4D97-AF65-F5344CB8AC3E}">
        <p14:creationId xmlns:p14="http://schemas.microsoft.com/office/powerpoint/2010/main" val="3747794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85C116A-FC75-4B77-A6FA-12580082AB47}" type="slidenum">
              <a:rPr lang="en-US"/>
              <a:pPr>
                <a:defRPr/>
              </a:pPr>
              <a:t>‹#›</a:t>
            </a:fld>
            <a:endParaRPr lang="en-US"/>
          </a:p>
        </p:txBody>
      </p:sp>
    </p:spTree>
    <p:extLst>
      <p:ext uri="{BB962C8B-B14F-4D97-AF65-F5344CB8AC3E}">
        <p14:creationId xmlns:p14="http://schemas.microsoft.com/office/powerpoint/2010/main" val="1106501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9A22CA-5368-42CD-AE15-3240B4BD3430}" type="slidenum">
              <a:rPr lang="en-US"/>
              <a:pPr>
                <a:defRPr/>
              </a:pPr>
              <a:t>‹#›</a:t>
            </a:fld>
            <a:endParaRPr lang="en-US"/>
          </a:p>
        </p:txBody>
      </p:sp>
    </p:spTree>
    <p:extLst>
      <p:ext uri="{BB962C8B-B14F-4D97-AF65-F5344CB8AC3E}">
        <p14:creationId xmlns:p14="http://schemas.microsoft.com/office/powerpoint/2010/main" val="271855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CAB8DD-AA0E-4597-A761-3C5EA59A4FA1}" type="slidenum">
              <a:rPr lang="en-US"/>
              <a:pPr>
                <a:defRPr/>
              </a:pPr>
              <a:t>‹#›</a:t>
            </a:fld>
            <a:endParaRPr lang="en-US"/>
          </a:p>
        </p:txBody>
      </p:sp>
    </p:spTree>
    <p:extLst>
      <p:ext uri="{BB962C8B-B14F-4D97-AF65-F5344CB8AC3E}">
        <p14:creationId xmlns:p14="http://schemas.microsoft.com/office/powerpoint/2010/main" val="1530755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DF22D92-3182-4FF4-93BD-5816123CF5E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228600" y="85725"/>
            <a:ext cx="8686800" cy="91563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dirty="0"/>
              <a:t>NWHPEC Board Meeting</a:t>
            </a:r>
          </a:p>
          <a:p>
            <a:pPr algn="ctr" eaLnBrk="1" hangingPunct="1">
              <a:spcBef>
                <a:spcPct val="50000"/>
              </a:spcBef>
            </a:pPr>
            <a:r>
              <a:rPr lang="en-US" sz="1000" b="1" dirty="0" smtClean="0"/>
              <a:t>February 26, 2015 at Con-way Enterprise Services</a:t>
            </a:r>
            <a:endParaRPr lang="en-US" sz="1000" b="1" dirty="0"/>
          </a:p>
          <a:p>
            <a:pPr algn="ctr" eaLnBrk="1" hangingPunct="1">
              <a:spcBef>
                <a:spcPct val="50000"/>
              </a:spcBef>
            </a:pPr>
            <a:r>
              <a:rPr lang="en-US" sz="1000" b="1" u="sng" dirty="0"/>
              <a:t>In Attendance</a:t>
            </a:r>
            <a:r>
              <a:rPr lang="en-US" sz="1000" b="1" dirty="0"/>
              <a:t>: </a:t>
            </a:r>
            <a:r>
              <a:rPr lang="en-US" sz="800" b="1" dirty="0"/>
              <a:t>Jennifer</a:t>
            </a:r>
            <a:r>
              <a:rPr lang="en-US" sz="800" b="1" dirty="0" smtClean="0"/>
              <a:t> </a:t>
            </a:r>
            <a:r>
              <a:rPr lang="en-US" sz="800" dirty="0"/>
              <a:t>Ayers</a:t>
            </a:r>
            <a:r>
              <a:rPr lang="en-US" sz="800" dirty="0" smtClean="0"/>
              <a:t>, </a:t>
            </a:r>
            <a:r>
              <a:rPr lang="en-US" sz="800" b="1" dirty="0" smtClean="0"/>
              <a:t>Richard </a:t>
            </a:r>
            <a:r>
              <a:rPr lang="en-US" sz="800" dirty="0"/>
              <a:t>Carroll</a:t>
            </a:r>
            <a:r>
              <a:rPr lang="en-US" sz="800" dirty="0" smtClean="0"/>
              <a:t>, </a:t>
            </a:r>
            <a:r>
              <a:rPr lang="en-US" sz="800" b="1" dirty="0"/>
              <a:t>Mike</a:t>
            </a:r>
            <a:r>
              <a:rPr lang="en-US" sz="800" dirty="0"/>
              <a:t> Funke, </a:t>
            </a:r>
            <a:r>
              <a:rPr lang="en-US" sz="800" b="1" dirty="0" smtClean="0"/>
              <a:t>Brett </a:t>
            </a:r>
            <a:r>
              <a:rPr lang="en-US" sz="800" dirty="0"/>
              <a:t>Gantz, </a:t>
            </a:r>
            <a:r>
              <a:rPr lang="en-US" sz="800" b="1" dirty="0" smtClean="0"/>
              <a:t>Alex</a:t>
            </a:r>
            <a:r>
              <a:rPr lang="en-US" sz="800" dirty="0" smtClean="0"/>
              <a:t> Thomason, </a:t>
            </a:r>
            <a:r>
              <a:rPr lang="en-US" sz="800" b="1" dirty="0" smtClean="0"/>
              <a:t>Julie</a:t>
            </a:r>
            <a:r>
              <a:rPr lang="en-US" sz="800" dirty="0" smtClean="0"/>
              <a:t> </a:t>
            </a:r>
            <a:r>
              <a:rPr lang="en-US" sz="800" dirty="0"/>
              <a:t>Simmons</a:t>
            </a:r>
          </a:p>
          <a:p>
            <a:pPr algn="ctr" eaLnBrk="1" hangingPunct="1">
              <a:spcBef>
                <a:spcPct val="50000"/>
              </a:spcBef>
            </a:pPr>
            <a:r>
              <a:rPr lang="en-US" sz="900" dirty="0" smtClean="0"/>
              <a:t>Adjourned:  1:11pm</a:t>
            </a:r>
            <a:endParaRPr lang="en-US" sz="900" dirty="0"/>
          </a:p>
        </p:txBody>
      </p:sp>
      <p:sp>
        <p:nvSpPr>
          <p:cNvPr id="2051" name="Text Box 5"/>
          <p:cNvSpPr txBox="1">
            <a:spLocks noChangeArrowheads="1"/>
          </p:cNvSpPr>
          <p:nvPr/>
        </p:nvSpPr>
        <p:spPr bwMode="auto">
          <a:xfrm>
            <a:off x="152400" y="990600"/>
            <a:ext cx="4518025" cy="16004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Financial Update</a:t>
            </a:r>
            <a:r>
              <a:rPr lang="en-US" sz="1000" b="1" dirty="0"/>
              <a:t> </a:t>
            </a:r>
            <a:r>
              <a:rPr lang="en-US" sz="1000" b="1" dirty="0" smtClean="0"/>
              <a:t>(Mike):</a:t>
            </a:r>
            <a:endParaRPr lang="en-US" sz="1000" dirty="0"/>
          </a:p>
          <a:p>
            <a:pPr marL="171450" indent="-171450" eaLnBrk="1" hangingPunct="1">
              <a:spcBef>
                <a:spcPct val="20000"/>
              </a:spcBef>
              <a:buFontTx/>
              <a:buChar char="-"/>
            </a:pPr>
            <a:r>
              <a:rPr lang="en-US" sz="1000" dirty="0" smtClean="0"/>
              <a:t>P&amp;L and Balance Sheet were reviewed:</a:t>
            </a:r>
          </a:p>
          <a:p>
            <a:pPr marL="914400" lvl="1" indent="-171450" eaLnBrk="1" hangingPunct="1">
              <a:spcBef>
                <a:spcPct val="20000"/>
              </a:spcBef>
              <a:buFontTx/>
              <a:buChar char="-"/>
            </a:pPr>
            <a:r>
              <a:rPr lang="en-US" sz="1000" dirty="0" smtClean="0"/>
              <a:t>A large amount of deposits are not showing on this months financials due to timing of when the deposit slips got to Kim.  They will show on the February reports</a:t>
            </a:r>
          </a:p>
          <a:p>
            <a:pPr marL="914400" lvl="1" indent="-171450" eaLnBrk="1" hangingPunct="1">
              <a:spcBef>
                <a:spcPct val="20000"/>
              </a:spcBef>
              <a:buFontTx/>
              <a:buChar char="-"/>
            </a:pPr>
            <a:r>
              <a:rPr lang="en-US" sz="1000" dirty="0" smtClean="0"/>
              <a:t>Two accrual accounts will be removed:  Conference/Champions Club and Julie’s Salary.  Both will move to cash accounts</a:t>
            </a:r>
          </a:p>
          <a:p>
            <a:pPr marL="914400" lvl="1" indent="-171450" eaLnBrk="1" hangingPunct="1">
              <a:spcBef>
                <a:spcPct val="20000"/>
              </a:spcBef>
              <a:buFontTx/>
              <a:buChar char="-"/>
            </a:pPr>
            <a:r>
              <a:rPr lang="en-US" sz="1000" dirty="0" smtClean="0"/>
              <a:t>49% of membership dues received</a:t>
            </a:r>
          </a:p>
        </p:txBody>
      </p:sp>
      <p:sp>
        <p:nvSpPr>
          <p:cNvPr id="2052" name="Text Box 6"/>
          <p:cNvSpPr txBox="1">
            <a:spLocks noChangeArrowheads="1"/>
          </p:cNvSpPr>
          <p:nvPr/>
        </p:nvSpPr>
        <p:spPr bwMode="auto">
          <a:xfrm>
            <a:off x="152400" y="2667000"/>
            <a:ext cx="4495800" cy="409342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Event Updates</a:t>
            </a:r>
            <a:r>
              <a:rPr lang="en-US" sz="1000" b="1" dirty="0"/>
              <a:t> (Julie):</a:t>
            </a:r>
          </a:p>
          <a:p>
            <a:pPr marL="171450" indent="-171450" eaLnBrk="1" hangingPunct="1">
              <a:spcBef>
                <a:spcPct val="20000"/>
              </a:spcBef>
              <a:buFontTx/>
              <a:buChar char="-"/>
            </a:pPr>
            <a:r>
              <a:rPr lang="en-US" sz="1000" b="1" dirty="0" smtClean="0"/>
              <a:t>Learning Tours:</a:t>
            </a:r>
            <a:r>
              <a:rPr lang="en-US" sz="1000" dirty="0" smtClean="0"/>
              <a:t>  7 of 13 scheduled.  Four inquiries out to members to select date.  One waiting for dates to be selected in a very busy month.  First Learning Tour of 2015 is at </a:t>
            </a:r>
            <a:r>
              <a:rPr lang="en-US" sz="1000" dirty="0" err="1" smtClean="0"/>
              <a:t>Protech</a:t>
            </a:r>
            <a:r>
              <a:rPr lang="en-US" sz="1000" dirty="0" smtClean="0"/>
              <a:t> on April 14th</a:t>
            </a:r>
          </a:p>
          <a:p>
            <a:pPr marL="171450" indent="-171450" eaLnBrk="1" hangingPunct="1">
              <a:spcBef>
                <a:spcPct val="20000"/>
              </a:spcBef>
              <a:buFontTx/>
              <a:buChar char="-"/>
            </a:pPr>
            <a:r>
              <a:rPr lang="en-US" sz="1000" b="1" dirty="0" smtClean="0"/>
              <a:t>Training Classes:  </a:t>
            </a:r>
            <a:r>
              <a:rPr lang="en-US" sz="1000" dirty="0" smtClean="0"/>
              <a:t>No requests for classes have occurred.  Julie is planning to hold an Intro to Lean class in Q1 as demand for that class is always high.  NWHPEC’s pool instructors will be contacted to support this class</a:t>
            </a:r>
          </a:p>
          <a:p>
            <a:pPr marL="171450" indent="-171450" eaLnBrk="1" hangingPunct="1">
              <a:spcBef>
                <a:spcPct val="20000"/>
              </a:spcBef>
              <a:buFontTx/>
              <a:buChar char="-"/>
            </a:pPr>
            <a:r>
              <a:rPr lang="en-US" sz="1000" b="1" dirty="0" smtClean="0"/>
              <a:t>Executive Forums:</a:t>
            </a:r>
            <a:r>
              <a:rPr lang="en-US" sz="1000" dirty="0" smtClean="0"/>
              <a:t>  Dan Miller:  Lean and the Human Element Five-Part Series, Mike Hoseus:  Enterprise Management Development System and Workshop, and Mike Rother:  Toyota Kata &amp; Workshop are all scheduled.  Julie is contacting David Mann:  Creating a Lean Culture Workshop to try to get him on the calendar this year.  Session 1 of Creating a Lean Culture occurred February 18</a:t>
            </a:r>
            <a:r>
              <a:rPr lang="en-US" sz="1000" baseline="30000" dirty="0" smtClean="0"/>
              <a:t>th</a:t>
            </a:r>
            <a:r>
              <a:rPr lang="en-US" sz="1000" dirty="0" smtClean="0"/>
              <a:t> &amp; 19</a:t>
            </a:r>
            <a:r>
              <a:rPr lang="en-US" sz="1000" baseline="30000" dirty="0" smtClean="0"/>
              <a:t>th</a:t>
            </a:r>
            <a:r>
              <a:rPr lang="en-US" sz="1000" dirty="0" smtClean="0"/>
              <a:t>.  Excellent sessions with a lot of buzz from new attendees</a:t>
            </a:r>
          </a:p>
          <a:p>
            <a:pPr marL="171450" indent="-171450" eaLnBrk="1" hangingPunct="1">
              <a:spcBef>
                <a:spcPct val="20000"/>
              </a:spcBef>
              <a:buFontTx/>
              <a:buChar char="-"/>
            </a:pPr>
            <a:r>
              <a:rPr lang="en-US" sz="1000" b="1" dirty="0" smtClean="0"/>
              <a:t>Leadership Session:</a:t>
            </a:r>
            <a:r>
              <a:rPr lang="en-US" sz="1000" dirty="0" smtClean="0"/>
              <a:t>  David Marquet session on January 22</a:t>
            </a:r>
            <a:r>
              <a:rPr lang="en-US" sz="1000" baseline="30000" dirty="0" smtClean="0"/>
              <a:t>nd</a:t>
            </a:r>
            <a:r>
              <a:rPr lang="en-US" sz="1000" dirty="0" smtClean="0"/>
              <a:t> was a great success with several executives in attendance.  Julie heard Brad Frank, President of Tulsa Tube Bending Company speak at the Kata Summit and was really impressed with his leadership message.  Julie talked to Brad about coming and speaking to NWHPEC leadership and he agreed.  Brad’s keynote was not videotaped, but it was mp3 audiotaped.  Julie has requested a copy of the audio from the Summit team and will send it to the Board for review and include Brad’s presentation</a:t>
            </a:r>
          </a:p>
          <a:p>
            <a:pPr marL="171450" indent="-171450" eaLnBrk="1" hangingPunct="1">
              <a:spcBef>
                <a:spcPct val="20000"/>
              </a:spcBef>
              <a:buFontTx/>
              <a:buChar char="-"/>
            </a:pPr>
            <a:r>
              <a:rPr lang="en-US" sz="1000" b="1" dirty="0" smtClean="0"/>
              <a:t>Best Practice Sharing Sessions:</a:t>
            </a:r>
            <a:r>
              <a:rPr lang="en-US" sz="1000" dirty="0" smtClean="0"/>
              <a:t>  On hold in 2015 to focus on the Leadership Sessions</a:t>
            </a:r>
            <a:endParaRPr lang="en-US" sz="1000" b="1" dirty="0"/>
          </a:p>
        </p:txBody>
      </p:sp>
      <p:sp>
        <p:nvSpPr>
          <p:cNvPr id="2053" name="Text Box 12"/>
          <p:cNvSpPr txBox="1">
            <a:spLocks noChangeArrowheads="1"/>
          </p:cNvSpPr>
          <p:nvPr/>
        </p:nvSpPr>
        <p:spPr bwMode="auto">
          <a:xfrm>
            <a:off x="4724400" y="990600"/>
            <a:ext cx="4191000" cy="59093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smtClean="0"/>
              <a:t>Old </a:t>
            </a:r>
            <a:r>
              <a:rPr lang="en-US" sz="1000" b="1" u="sng" dirty="0"/>
              <a:t>Business</a:t>
            </a:r>
            <a:r>
              <a:rPr lang="en-US" sz="1000" b="1" dirty="0"/>
              <a:t>:</a:t>
            </a:r>
          </a:p>
          <a:p>
            <a:pPr marL="171450" indent="-171450" eaLnBrk="1" hangingPunct="1">
              <a:spcBef>
                <a:spcPct val="20000"/>
              </a:spcBef>
              <a:buFontTx/>
              <a:buChar char="-"/>
            </a:pPr>
            <a:r>
              <a:rPr lang="en-US" sz="1000" b="1" dirty="0" smtClean="0"/>
              <a:t>NWHPEC Website Redesign:</a:t>
            </a:r>
            <a:r>
              <a:rPr lang="en-US" sz="1000" dirty="0" smtClean="0"/>
              <a:t>  The redesign session occurred on February 19</a:t>
            </a:r>
            <a:r>
              <a:rPr lang="en-US" sz="1000" baseline="30000" dirty="0" smtClean="0"/>
              <a:t>th</a:t>
            </a:r>
            <a:r>
              <a:rPr lang="en-US" sz="1000" dirty="0" smtClean="0"/>
              <a:t>.  Julie, Luke, our I.T. Administrator, and two NWHPEC members participated.  The team spent four hours reviewing our existing site, looking at different sites Julie had found and liked components of their structure, 5S’d our existing site, and used the member survey feedback and brainstorming to add features to the new site.  Luke left with a very good understanding of what we want in the redesigned site and he is off and running.  With Richard and Kyle’s input, Julie gave Luke a budget of $6000 for the website redesign.  Luke reported he’s well under way and thinks he’ll have a new site to show us by the end of March and should be under budget.  The website will have a new and updated look and three main </a:t>
            </a:r>
            <a:r>
              <a:rPr lang="en-US" sz="1000" dirty="0" smtClean="0"/>
              <a:t>pages:</a:t>
            </a:r>
          </a:p>
          <a:p>
            <a:pPr marL="171450" indent="-171450" eaLnBrk="1" hangingPunct="1">
              <a:spcBef>
                <a:spcPct val="20000"/>
              </a:spcBef>
              <a:buFontTx/>
              <a:buChar char="-"/>
            </a:pPr>
            <a:r>
              <a:rPr lang="en-US" sz="1000" b="1" dirty="0"/>
              <a:t> </a:t>
            </a:r>
            <a:r>
              <a:rPr lang="en-US" sz="1000" b="1" dirty="0" smtClean="0"/>
              <a:t>    </a:t>
            </a:r>
            <a:r>
              <a:rPr lang="en-US" sz="1000" b="1" dirty="0" smtClean="0"/>
              <a:t>About </a:t>
            </a:r>
            <a:r>
              <a:rPr lang="en-US" sz="1000" b="1" dirty="0" smtClean="0"/>
              <a:t>Us:</a:t>
            </a:r>
            <a:r>
              <a:rPr lang="en-US" sz="1000" dirty="0" smtClean="0"/>
              <a:t>  NWHPEC’s vision, mission, and purpose; bio’s for Julie and Board, pictures of Julie and Board, and how to get membership </a:t>
            </a:r>
            <a:r>
              <a:rPr lang="en-US" sz="1000" dirty="0" smtClean="0"/>
              <a:t>information</a:t>
            </a:r>
          </a:p>
          <a:p>
            <a:pPr marL="171450" indent="-171450" eaLnBrk="1" hangingPunct="1">
              <a:spcBef>
                <a:spcPct val="20000"/>
              </a:spcBef>
              <a:buFontTx/>
              <a:buChar char="-"/>
            </a:pPr>
            <a:r>
              <a:rPr lang="en-US" sz="1000" b="1" dirty="0"/>
              <a:t> </a:t>
            </a:r>
            <a:r>
              <a:rPr lang="en-US" sz="1000" b="1" dirty="0" smtClean="0"/>
              <a:t>    </a:t>
            </a:r>
            <a:r>
              <a:rPr lang="en-US" sz="1000" b="1" dirty="0" smtClean="0"/>
              <a:t>Event </a:t>
            </a:r>
            <a:r>
              <a:rPr lang="en-US" sz="1000" b="1" dirty="0" smtClean="0"/>
              <a:t>Calendar:</a:t>
            </a:r>
            <a:r>
              <a:rPr lang="en-US" sz="1000" dirty="0" smtClean="0"/>
              <a:t>  Two ways to show upcoming events will be available:  list view and calendar view.  Access to an event details page will still be available for event flyers, logistical info, and a link for driving directions.  Alerts will be sent to members when events are </a:t>
            </a:r>
            <a:r>
              <a:rPr lang="en-US" sz="1000" dirty="0" smtClean="0"/>
              <a:t>added</a:t>
            </a:r>
          </a:p>
          <a:p>
            <a:pPr marL="171450" indent="-171450" eaLnBrk="1" hangingPunct="1">
              <a:spcBef>
                <a:spcPct val="20000"/>
              </a:spcBef>
              <a:buFontTx/>
              <a:buChar char="-"/>
            </a:pPr>
            <a:r>
              <a:rPr lang="en-US" sz="1000" b="1" dirty="0"/>
              <a:t> </a:t>
            </a:r>
            <a:r>
              <a:rPr lang="en-US" sz="1000" b="1" dirty="0" smtClean="0"/>
              <a:t>    </a:t>
            </a:r>
            <a:r>
              <a:rPr lang="en-US" sz="1000" b="1" dirty="0" smtClean="0"/>
              <a:t>Members </a:t>
            </a:r>
            <a:r>
              <a:rPr lang="en-US" sz="1000" b="1" dirty="0" smtClean="0"/>
              <a:t>Only:  </a:t>
            </a:r>
            <a:r>
              <a:rPr lang="en-US" sz="1000" dirty="0" smtClean="0"/>
              <a:t>This page will contain the training materials, Special Interest Group activities and minutes, and a new Discussion Board where Benchmark Requests can be submitted (Julie to review and approve first) and members can provide responses.  Members can sign up to receive alerts on selected Discussion Board categories when a new topic is </a:t>
            </a:r>
            <a:r>
              <a:rPr lang="en-US" sz="1000" dirty="0" smtClean="0"/>
              <a:t>submitted</a:t>
            </a:r>
          </a:p>
          <a:p>
            <a:pPr marL="171450" indent="-171450" eaLnBrk="1" hangingPunct="1">
              <a:spcBef>
                <a:spcPct val="20000"/>
              </a:spcBef>
              <a:buFontTx/>
              <a:buChar char="-"/>
            </a:pPr>
            <a:r>
              <a:rPr lang="en-US" sz="1000" dirty="0"/>
              <a:t> </a:t>
            </a:r>
            <a:r>
              <a:rPr lang="en-US" sz="1000" dirty="0" smtClean="0"/>
              <a:t>    </a:t>
            </a:r>
            <a:r>
              <a:rPr lang="en-US" sz="1000" b="1" dirty="0" smtClean="0"/>
              <a:t>Logo:  </a:t>
            </a:r>
            <a:r>
              <a:rPr lang="en-US" sz="1000" dirty="0" smtClean="0"/>
              <a:t>We </a:t>
            </a:r>
            <a:r>
              <a:rPr lang="en-US" sz="1000" dirty="0"/>
              <a:t>discussed receiving feedback from our two supporters at the redesign meeting on our logo.  They suggested we consider redesigning it.  After good discussion, the Board ultimately wondered if our existing logo would look dated on a new webpage and supported exploring a redesign on the logo.  Jennifer has the action item to contact a colleague who teaches graphic design and marketing at George Fox University.  This person recently helped with a logo redesign Jennifer was involved with and did an excellent job.  Jennifer will report back to </a:t>
            </a:r>
            <a:r>
              <a:rPr lang="en-US" sz="1000" dirty="0" smtClean="0"/>
              <a:t>Julie</a:t>
            </a:r>
            <a:endParaRPr lang="en-US"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28600" y="85725"/>
            <a:ext cx="8686800" cy="91563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dirty="0"/>
              <a:t>NWHPEC Board Meeting</a:t>
            </a:r>
          </a:p>
          <a:p>
            <a:pPr algn="ctr" eaLnBrk="1" hangingPunct="1">
              <a:spcBef>
                <a:spcPct val="50000"/>
              </a:spcBef>
            </a:pPr>
            <a:r>
              <a:rPr lang="en-US" sz="1000" b="1" dirty="0" smtClean="0"/>
              <a:t>February 26, 2015 at Con-way Enterprise Services</a:t>
            </a:r>
            <a:endParaRPr lang="en-US" sz="1000" b="1" dirty="0"/>
          </a:p>
          <a:p>
            <a:pPr algn="ctr" eaLnBrk="1" hangingPunct="1">
              <a:spcBef>
                <a:spcPct val="50000"/>
              </a:spcBef>
            </a:pPr>
            <a:r>
              <a:rPr lang="en-US" sz="1000" b="1" u="sng" dirty="0"/>
              <a:t>In Attendance</a:t>
            </a:r>
            <a:r>
              <a:rPr lang="en-US" sz="1000" b="1" dirty="0"/>
              <a:t>: </a:t>
            </a:r>
            <a:r>
              <a:rPr lang="en-US" sz="800" b="1" dirty="0"/>
              <a:t>Jennifer</a:t>
            </a:r>
            <a:r>
              <a:rPr lang="en-US" sz="800" b="1" dirty="0" smtClean="0"/>
              <a:t> </a:t>
            </a:r>
            <a:r>
              <a:rPr lang="en-US" sz="800" dirty="0"/>
              <a:t>Ayers</a:t>
            </a:r>
            <a:r>
              <a:rPr lang="en-US" sz="800" dirty="0" smtClean="0"/>
              <a:t>, </a:t>
            </a:r>
            <a:r>
              <a:rPr lang="en-US" sz="800" b="1" dirty="0" smtClean="0"/>
              <a:t>Richard </a:t>
            </a:r>
            <a:r>
              <a:rPr lang="en-US" sz="800" dirty="0"/>
              <a:t>Carroll</a:t>
            </a:r>
            <a:r>
              <a:rPr lang="en-US" sz="800" dirty="0" smtClean="0"/>
              <a:t>, </a:t>
            </a:r>
            <a:r>
              <a:rPr lang="en-US" sz="800" b="1" dirty="0"/>
              <a:t>Mike</a:t>
            </a:r>
            <a:r>
              <a:rPr lang="en-US" sz="800" dirty="0"/>
              <a:t> Funke, </a:t>
            </a:r>
            <a:r>
              <a:rPr lang="en-US" sz="800" b="1" dirty="0" smtClean="0"/>
              <a:t>Brett </a:t>
            </a:r>
            <a:r>
              <a:rPr lang="en-US" sz="800" dirty="0"/>
              <a:t>Gantz, </a:t>
            </a:r>
            <a:r>
              <a:rPr lang="en-US" sz="800" b="1" dirty="0" smtClean="0"/>
              <a:t>Alex</a:t>
            </a:r>
            <a:r>
              <a:rPr lang="en-US" sz="800" dirty="0" smtClean="0"/>
              <a:t> Thomason, </a:t>
            </a:r>
            <a:r>
              <a:rPr lang="en-US" sz="800" b="1" dirty="0" smtClean="0"/>
              <a:t>Julie</a:t>
            </a:r>
            <a:r>
              <a:rPr lang="en-US" sz="800" dirty="0" smtClean="0"/>
              <a:t> </a:t>
            </a:r>
            <a:r>
              <a:rPr lang="en-US" sz="800" dirty="0"/>
              <a:t>Simmons</a:t>
            </a:r>
          </a:p>
          <a:p>
            <a:pPr algn="ctr" eaLnBrk="1" hangingPunct="1">
              <a:spcBef>
                <a:spcPct val="50000"/>
              </a:spcBef>
            </a:pPr>
            <a:r>
              <a:rPr lang="en-US" sz="900" dirty="0" smtClean="0"/>
              <a:t>Adjourned:  1:11pm</a:t>
            </a:r>
            <a:endParaRPr lang="en-US" sz="900" dirty="0"/>
          </a:p>
        </p:txBody>
      </p:sp>
      <p:sp>
        <p:nvSpPr>
          <p:cNvPr id="3" name="Text Box 15"/>
          <p:cNvSpPr txBox="1">
            <a:spLocks noChangeArrowheads="1"/>
          </p:cNvSpPr>
          <p:nvPr/>
        </p:nvSpPr>
        <p:spPr bwMode="auto">
          <a:xfrm>
            <a:off x="219395" y="1371600"/>
            <a:ext cx="4191000" cy="61555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solidFill>
                  <a:srgbClr val="FF0000"/>
                </a:solidFill>
              </a:rPr>
              <a:t>Next Board Meeting</a:t>
            </a:r>
            <a:r>
              <a:rPr lang="en-US" sz="1000" b="1" dirty="0" smtClean="0">
                <a:solidFill>
                  <a:srgbClr val="FF0000"/>
                </a:solidFill>
              </a:rPr>
              <a:t>:  Telecom:  March 26</a:t>
            </a:r>
            <a:r>
              <a:rPr lang="en-US" sz="1000" b="1" baseline="30000" dirty="0" smtClean="0">
                <a:solidFill>
                  <a:srgbClr val="FF0000"/>
                </a:solidFill>
              </a:rPr>
              <a:t>th</a:t>
            </a:r>
            <a:r>
              <a:rPr lang="en-US" sz="1000" b="1" dirty="0" smtClean="0">
                <a:solidFill>
                  <a:srgbClr val="FF0000"/>
                </a:solidFill>
              </a:rPr>
              <a:t> from noon – 2pm </a:t>
            </a:r>
          </a:p>
          <a:p>
            <a:pPr eaLnBrk="1" hangingPunct="1">
              <a:spcBef>
                <a:spcPct val="20000"/>
              </a:spcBef>
            </a:pPr>
            <a:r>
              <a:rPr lang="en-US" sz="1000" b="1" dirty="0">
                <a:solidFill>
                  <a:srgbClr val="FF0000"/>
                </a:solidFill>
              </a:rPr>
              <a:t>	</a:t>
            </a:r>
            <a:r>
              <a:rPr lang="en-US" sz="1000" b="1" dirty="0" smtClean="0">
                <a:solidFill>
                  <a:srgbClr val="FF0000"/>
                </a:solidFill>
              </a:rPr>
              <a:t>Dial:  866-848-2216</a:t>
            </a:r>
          </a:p>
          <a:p>
            <a:pPr eaLnBrk="1" hangingPunct="1">
              <a:spcBef>
                <a:spcPct val="20000"/>
              </a:spcBef>
            </a:pPr>
            <a:r>
              <a:rPr lang="en-US" sz="1000" b="1" dirty="0">
                <a:solidFill>
                  <a:srgbClr val="FF0000"/>
                </a:solidFill>
              </a:rPr>
              <a:t>	</a:t>
            </a:r>
            <a:r>
              <a:rPr lang="en-US" sz="1000" b="1" dirty="0" smtClean="0">
                <a:solidFill>
                  <a:srgbClr val="FF0000"/>
                </a:solidFill>
              </a:rPr>
              <a:t>Conf. ID:  3855041962#</a:t>
            </a:r>
            <a:endParaRPr lang="en-US" sz="1000" dirty="0"/>
          </a:p>
        </p:txBody>
      </p:sp>
    </p:spTree>
    <p:extLst>
      <p:ext uri="{BB962C8B-B14F-4D97-AF65-F5344CB8AC3E}">
        <p14:creationId xmlns:p14="http://schemas.microsoft.com/office/powerpoint/2010/main" val="364550861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TotalTime>
  <Words>749</Words>
  <Application>Microsoft Office PowerPoint</Application>
  <PresentationFormat>On-screen Show (4:3)</PresentationFormat>
  <Paragraphs>28</Paragraphs>
  <Slides>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Company>ESCO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jhatten</dc:creator>
  <cp:lastModifiedBy>Julie Simmons</cp:lastModifiedBy>
  <cp:revision>32</cp:revision>
  <dcterms:created xsi:type="dcterms:W3CDTF">2007-10-16T16:13:03Z</dcterms:created>
  <dcterms:modified xsi:type="dcterms:W3CDTF">2015-02-27T18:48:39Z</dcterms:modified>
</cp:coreProperties>
</file>