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604"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3DE04C-A854-43BA-8A36-80059C547CEC}" type="slidenum">
              <a:rPr lang="en-US"/>
              <a:pPr>
                <a:defRPr/>
              </a:pPr>
              <a:t>‹#›</a:t>
            </a:fld>
            <a:endParaRPr lang="en-US"/>
          </a:p>
        </p:txBody>
      </p:sp>
    </p:spTree>
    <p:extLst>
      <p:ext uri="{BB962C8B-B14F-4D97-AF65-F5344CB8AC3E}">
        <p14:creationId xmlns:p14="http://schemas.microsoft.com/office/powerpoint/2010/main" val="4203021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BCD4BA-24B9-45B0-88AB-7446C7030E2D}" type="slidenum">
              <a:rPr lang="en-US"/>
              <a:pPr>
                <a:defRPr/>
              </a:pPr>
              <a:t>‹#›</a:t>
            </a:fld>
            <a:endParaRPr lang="en-US"/>
          </a:p>
        </p:txBody>
      </p:sp>
    </p:spTree>
    <p:extLst>
      <p:ext uri="{BB962C8B-B14F-4D97-AF65-F5344CB8AC3E}">
        <p14:creationId xmlns:p14="http://schemas.microsoft.com/office/powerpoint/2010/main" val="86356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7CC460-0246-4A26-B4BF-522A9AAFD824}" type="slidenum">
              <a:rPr lang="en-US"/>
              <a:pPr>
                <a:defRPr/>
              </a:pPr>
              <a:t>‹#›</a:t>
            </a:fld>
            <a:endParaRPr lang="en-US"/>
          </a:p>
        </p:txBody>
      </p:sp>
    </p:spTree>
    <p:extLst>
      <p:ext uri="{BB962C8B-B14F-4D97-AF65-F5344CB8AC3E}">
        <p14:creationId xmlns:p14="http://schemas.microsoft.com/office/powerpoint/2010/main" val="87594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BDFDF-6145-423D-994F-8E029DEC5976}" type="slidenum">
              <a:rPr lang="en-US"/>
              <a:pPr>
                <a:defRPr/>
              </a:pPr>
              <a:t>‹#›</a:t>
            </a:fld>
            <a:endParaRPr lang="en-US"/>
          </a:p>
        </p:txBody>
      </p:sp>
    </p:spTree>
    <p:extLst>
      <p:ext uri="{BB962C8B-B14F-4D97-AF65-F5344CB8AC3E}">
        <p14:creationId xmlns:p14="http://schemas.microsoft.com/office/powerpoint/2010/main" val="313719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8752B-5221-4B67-A1AB-E880B004E613}" type="slidenum">
              <a:rPr lang="en-US"/>
              <a:pPr>
                <a:defRPr/>
              </a:pPr>
              <a:t>‹#›</a:t>
            </a:fld>
            <a:endParaRPr lang="en-US"/>
          </a:p>
        </p:txBody>
      </p:sp>
    </p:spTree>
    <p:extLst>
      <p:ext uri="{BB962C8B-B14F-4D97-AF65-F5344CB8AC3E}">
        <p14:creationId xmlns:p14="http://schemas.microsoft.com/office/powerpoint/2010/main" val="4084680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EB2EE9-0042-491D-8CEF-C97B42E865EA}" type="slidenum">
              <a:rPr lang="en-US"/>
              <a:pPr>
                <a:defRPr/>
              </a:pPr>
              <a:t>‹#›</a:t>
            </a:fld>
            <a:endParaRPr lang="en-US"/>
          </a:p>
        </p:txBody>
      </p:sp>
    </p:spTree>
    <p:extLst>
      <p:ext uri="{BB962C8B-B14F-4D97-AF65-F5344CB8AC3E}">
        <p14:creationId xmlns:p14="http://schemas.microsoft.com/office/powerpoint/2010/main" val="3382287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923F61-0BA7-4BE2-A2CB-9D12F131F298}" type="slidenum">
              <a:rPr lang="en-US"/>
              <a:pPr>
                <a:defRPr/>
              </a:pPr>
              <a:t>‹#›</a:t>
            </a:fld>
            <a:endParaRPr lang="en-US"/>
          </a:p>
        </p:txBody>
      </p:sp>
    </p:spTree>
    <p:extLst>
      <p:ext uri="{BB962C8B-B14F-4D97-AF65-F5344CB8AC3E}">
        <p14:creationId xmlns:p14="http://schemas.microsoft.com/office/powerpoint/2010/main" val="138377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84859B-1061-4175-89B2-E9698C837AAB}" type="slidenum">
              <a:rPr lang="en-US"/>
              <a:pPr>
                <a:defRPr/>
              </a:pPr>
              <a:t>‹#›</a:t>
            </a:fld>
            <a:endParaRPr lang="en-US"/>
          </a:p>
        </p:txBody>
      </p:sp>
    </p:spTree>
    <p:extLst>
      <p:ext uri="{BB962C8B-B14F-4D97-AF65-F5344CB8AC3E}">
        <p14:creationId xmlns:p14="http://schemas.microsoft.com/office/powerpoint/2010/main" val="402681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9F71D2E-015E-442D-A2CE-4BE9FCC598AB}" type="slidenum">
              <a:rPr lang="en-US"/>
              <a:pPr>
                <a:defRPr/>
              </a:pPr>
              <a:t>‹#›</a:t>
            </a:fld>
            <a:endParaRPr lang="en-US"/>
          </a:p>
        </p:txBody>
      </p:sp>
    </p:spTree>
    <p:extLst>
      <p:ext uri="{BB962C8B-B14F-4D97-AF65-F5344CB8AC3E}">
        <p14:creationId xmlns:p14="http://schemas.microsoft.com/office/powerpoint/2010/main" val="3747794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85C116A-FC75-4B77-A6FA-12580082AB47}" type="slidenum">
              <a:rPr lang="en-US"/>
              <a:pPr>
                <a:defRPr/>
              </a:pPr>
              <a:t>‹#›</a:t>
            </a:fld>
            <a:endParaRPr lang="en-US"/>
          </a:p>
        </p:txBody>
      </p:sp>
    </p:spTree>
    <p:extLst>
      <p:ext uri="{BB962C8B-B14F-4D97-AF65-F5344CB8AC3E}">
        <p14:creationId xmlns:p14="http://schemas.microsoft.com/office/powerpoint/2010/main" val="1106501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9A22CA-5368-42CD-AE15-3240B4BD3430}" type="slidenum">
              <a:rPr lang="en-US"/>
              <a:pPr>
                <a:defRPr/>
              </a:pPr>
              <a:t>‹#›</a:t>
            </a:fld>
            <a:endParaRPr lang="en-US"/>
          </a:p>
        </p:txBody>
      </p:sp>
    </p:spTree>
    <p:extLst>
      <p:ext uri="{BB962C8B-B14F-4D97-AF65-F5344CB8AC3E}">
        <p14:creationId xmlns:p14="http://schemas.microsoft.com/office/powerpoint/2010/main" val="2718558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CAB8DD-AA0E-4597-A761-3C5EA59A4FA1}" type="slidenum">
              <a:rPr lang="en-US"/>
              <a:pPr>
                <a:defRPr/>
              </a:pPr>
              <a:t>‹#›</a:t>
            </a:fld>
            <a:endParaRPr lang="en-US"/>
          </a:p>
        </p:txBody>
      </p:sp>
    </p:spTree>
    <p:extLst>
      <p:ext uri="{BB962C8B-B14F-4D97-AF65-F5344CB8AC3E}">
        <p14:creationId xmlns:p14="http://schemas.microsoft.com/office/powerpoint/2010/main" val="1530755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DF22D92-3182-4FF4-93BD-5816123CF5E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28600" y="85725"/>
            <a:ext cx="8686800" cy="91563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dirty="0"/>
              <a:t>NWHPEC Board Meeting</a:t>
            </a:r>
          </a:p>
          <a:p>
            <a:pPr algn="ctr" eaLnBrk="1" hangingPunct="1">
              <a:spcBef>
                <a:spcPct val="50000"/>
              </a:spcBef>
            </a:pPr>
            <a:r>
              <a:rPr lang="en-US" sz="1000" b="1" dirty="0" smtClean="0"/>
              <a:t>March 23, 2017 via telecom</a:t>
            </a:r>
            <a:endParaRPr lang="en-US" sz="1000" b="1" dirty="0"/>
          </a:p>
          <a:p>
            <a:pPr algn="ctr" eaLnBrk="1" hangingPunct="1">
              <a:spcBef>
                <a:spcPct val="50000"/>
              </a:spcBef>
            </a:pPr>
            <a:r>
              <a:rPr lang="en-US" sz="1000" b="1" u="sng" dirty="0"/>
              <a:t>In Attendance</a:t>
            </a:r>
            <a:r>
              <a:rPr lang="en-US" sz="1000" b="1" dirty="0"/>
              <a:t>: </a:t>
            </a:r>
            <a:r>
              <a:rPr lang="en-US" sz="800" b="1" dirty="0"/>
              <a:t>Rick</a:t>
            </a:r>
            <a:r>
              <a:rPr lang="en-US" sz="1000" b="1" dirty="0" smtClean="0"/>
              <a:t> </a:t>
            </a:r>
            <a:r>
              <a:rPr lang="en-US" sz="800" dirty="0"/>
              <a:t>Alvarado</a:t>
            </a:r>
            <a:r>
              <a:rPr lang="en-US" sz="1000" dirty="0" smtClean="0"/>
              <a:t>, </a:t>
            </a:r>
            <a:r>
              <a:rPr lang="en-US" sz="800" b="1" dirty="0" smtClean="0"/>
              <a:t>Jennifer </a:t>
            </a:r>
            <a:r>
              <a:rPr lang="en-US" sz="800" dirty="0"/>
              <a:t>Ayers</a:t>
            </a:r>
            <a:r>
              <a:rPr lang="en-US" sz="800" dirty="0" smtClean="0"/>
              <a:t>, </a:t>
            </a:r>
            <a:r>
              <a:rPr lang="en-US" sz="800" b="1" dirty="0" smtClean="0"/>
              <a:t>Richard </a:t>
            </a:r>
            <a:r>
              <a:rPr lang="en-US" sz="800" dirty="0"/>
              <a:t>Carroll</a:t>
            </a:r>
            <a:r>
              <a:rPr lang="en-US" sz="800" dirty="0" smtClean="0"/>
              <a:t>, </a:t>
            </a:r>
            <a:r>
              <a:rPr lang="en-US" sz="800" b="1" dirty="0"/>
              <a:t>Mike</a:t>
            </a:r>
            <a:r>
              <a:rPr lang="en-US" sz="800" dirty="0"/>
              <a:t> Funke, </a:t>
            </a:r>
            <a:r>
              <a:rPr lang="en-US" sz="800" b="1" dirty="0" smtClean="0"/>
              <a:t>Dale </a:t>
            </a:r>
            <a:r>
              <a:rPr lang="en-US" sz="800" dirty="0" smtClean="0"/>
              <a:t>Gehring, </a:t>
            </a:r>
            <a:r>
              <a:rPr lang="en-US" sz="800" b="1" dirty="0" smtClean="0"/>
              <a:t>Steve </a:t>
            </a:r>
            <a:r>
              <a:rPr lang="en-US" sz="800" dirty="0" smtClean="0"/>
              <a:t>Richardson, </a:t>
            </a:r>
            <a:r>
              <a:rPr lang="en-US" sz="800" b="1" dirty="0" smtClean="0"/>
              <a:t>Alex</a:t>
            </a:r>
            <a:r>
              <a:rPr lang="en-US" sz="800" dirty="0" smtClean="0"/>
              <a:t> Thomason, </a:t>
            </a:r>
            <a:r>
              <a:rPr lang="en-US" sz="800" b="1" dirty="0" smtClean="0"/>
              <a:t>Frank </a:t>
            </a:r>
            <a:r>
              <a:rPr lang="en-US" sz="800" dirty="0" smtClean="0"/>
              <a:t>Twardoch, </a:t>
            </a:r>
            <a:r>
              <a:rPr lang="en-US" sz="800" b="1" dirty="0" smtClean="0"/>
              <a:t>Julie</a:t>
            </a:r>
            <a:r>
              <a:rPr lang="en-US" sz="800" dirty="0" smtClean="0"/>
              <a:t> </a:t>
            </a:r>
            <a:r>
              <a:rPr lang="en-US" sz="800" dirty="0"/>
              <a:t>Simmons</a:t>
            </a:r>
          </a:p>
          <a:p>
            <a:pPr algn="ctr" eaLnBrk="1" hangingPunct="1">
              <a:spcBef>
                <a:spcPct val="50000"/>
              </a:spcBef>
            </a:pPr>
            <a:r>
              <a:rPr lang="en-US" sz="900" dirty="0" smtClean="0"/>
              <a:t>Adjourned 12:40pm</a:t>
            </a:r>
            <a:endParaRPr lang="en-US" sz="900" dirty="0"/>
          </a:p>
        </p:txBody>
      </p:sp>
      <p:sp>
        <p:nvSpPr>
          <p:cNvPr id="2051" name="Text Box 5"/>
          <p:cNvSpPr txBox="1">
            <a:spLocks noChangeArrowheads="1"/>
          </p:cNvSpPr>
          <p:nvPr/>
        </p:nvSpPr>
        <p:spPr bwMode="auto">
          <a:xfrm>
            <a:off x="152400" y="1066800"/>
            <a:ext cx="4518025" cy="5847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000" b="1" u="sng" dirty="0"/>
              <a:t>Financial Update</a:t>
            </a:r>
            <a:r>
              <a:rPr lang="en-US" sz="1000" b="1" dirty="0"/>
              <a:t> </a:t>
            </a:r>
            <a:r>
              <a:rPr lang="en-US" sz="1000" b="1" dirty="0" smtClean="0"/>
              <a:t>(Mike):</a:t>
            </a:r>
            <a:endParaRPr lang="en-US" sz="1000" dirty="0"/>
          </a:p>
          <a:p>
            <a:pPr marL="171450" indent="-171450" eaLnBrk="1" hangingPunct="1">
              <a:spcBef>
                <a:spcPct val="20000"/>
              </a:spcBef>
              <a:buFontTx/>
              <a:buChar char="-"/>
            </a:pPr>
            <a:r>
              <a:rPr lang="en-US" sz="1000" dirty="0" smtClean="0"/>
              <a:t>No financial update as Kim has been on vacation and was unable to send reports.</a:t>
            </a:r>
          </a:p>
        </p:txBody>
      </p:sp>
      <p:sp>
        <p:nvSpPr>
          <p:cNvPr id="2052" name="Text Box 6"/>
          <p:cNvSpPr txBox="1">
            <a:spLocks noChangeArrowheads="1"/>
          </p:cNvSpPr>
          <p:nvPr/>
        </p:nvSpPr>
        <p:spPr bwMode="auto">
          <a:xfrm>
            <a:off x="152400" y="1676400"/>
            <a:ext cx="4495800" cy="286232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000" b="1" u="sng" dirty="0"/>
              <a:t>Event Updates</a:t>
            </a:r>
            <a:r>
              <a:rPr lang="en-US" sz="1000" b="1" dirty="0"/>
              <a:t> (Julie):</a:t>
            </a:r>
          </a:p>
          <a:p>
            <a:pPr marL="171450" indent="-171450" eaLnBrk="1" hangingPunct="1">
              <a:spcBef>
                <a:spcPct val="20000"/>
              </a:spcBef>
              <a:buFontTx/>
              <a:buChar char="-"/>
            </a:pPr>
            <a:r>
              <a:rPr lang="en-US" sz="1000" b="1" dirty="0" smtClean="0"/>
              <a:t>Learning Tours:</a:t>
            </a:r>
            <a:r>
              <a:rPr lang="en-US" sz="1000" dirty="0" smtClean="0"/>
              <a:t>  No additional Learning Tours scheduled.  Still at three for the year.  Julie is continuing to pursue those companies who expressed interest in hosting.</a:t>
            </a:r>
          </a:p>
          <a:p>
            <a:pPr marL="171450" indent="-171450" eaLnBrk="1" hangingPunct="1">
              <a:spcBef>
                <a:spcPct val="20000"/>
              </a:spcBef>
              <a:buFontTx/>
              <a:buChar char="-"/>
            </a:pPr>
            <a:r>
              <a:rPr lang="en-US" sz="1000" b="1" dirty="0" smtClean="0"/>
              <a:t>Training Classes:  </a:t>
            </a:r>
            <a:r>
              <a:rPr lang="en-US" sz="1000" dirty="0" smtClean="0"/>
              <a:t>The Introduction to the IK/CK class on April 5</a:t>
            </a:r>
            <a:r>
              <a:rPr lang="en-US" sz="1000" baseline="30000" dirty="0" smtClean="0"/>
              <a:t>th</a:t>
            </a:r>
            <a:r>
              <a:rPr lang="en-US" sz="1000" dirty="0" smtClean="0"/>
              <a:t> hosted by Toyo </a:t>
            </a:r>
            <a:r>
              <a:rPr lang="en-US" sz="1000" dirty="0" err="1" smtClean="0"/>
              <a:t>Tanso</a:t>
            </a:r>
            <a:r>
              <a:rPr lang="en-US" sz="1000" dirty="0" smtClean="0"/>
              <a:t> is full.  </a:t>
            </a:r>
          </a:p>
          <a:p>
            <a:pPr marL="171450" indent="-171450" eaLnBrk="1" hangingPunct="1">
              <a:spcBef>
                <a:spcPct val="20000"/>
              </a:spcBef>
              <a:buFontTx/>
              <a:buChar char="-"/>
            </a:pPr>
            <a:r>
              <a:rPr lang="en-US" sz="1000" b="1" dirty="0" smtClean="0"/>
              <a:t>Executive Forums:</a:t>
            </a:r>
            <a:r>
              <a:rPr lang="en-US" sz="1000" dirty="0" smtClean="0"/>
              <a:t>  The Lean and the Human Element two series are off and running with great participation and feedback.</a:t>
            </a:r>
          </a:p>
          <a:p>
            <a:pPr marL="171450" indent="-171450" eaLnBrk="1" hangingPunct="1">
              <a:spcBef>
                <a:spcPct val="20000"/>
              </a:spcBef>
              <a:buFontTx/>
              <a:buChar char="-"/>
            </a:pPr>
            <a:r>
              <a:rPr lang="en-US" sz="1000" b="1" dirty="0" smtClean="0"/>
              <a:t>Leadership Session:  </a:t>
            </a:r>
            <a:r>
              <a:rPr lang="en-US" sz="1000" dirty="0" smtClean="0"/>
              <a:t>Col. Arthur Athens’ Leadership Session is scheduled for June 6</a:t>
            </a:r>
            <a:r>
              <a:rPr lang="en-US" sz="1000" baseline="30000" dirty="0" smtClean="0"/>
              <a:t>th</a:t>
            </a:r>
            <a:r>
              <a:rPr lang="en-US" sz="1000" dirty="0" smtClean="0"/>
              <a:t>.  Julie is working with his assistant to select the session topic.  Col. Athens is not able to provide a voiceover for our promo video.  Julie is working with Shaun to work around this by providing Shaun links to a public YouTube video and the AME video presentation to see if we can utilize any of that footage.</a:t>
            </a:r>
          </a:p>
          <a:p>
            <a:pPr marL="171450" indent="-171450" eaLnBrk="1" hangingPunct="1">
              <a:spcBef>
                <a:spcPct val="20000"/>
              </a:spcBef>
              <a:buFontTx/>
              <a:buChar char="-"/>
            </a:pPr>
            <a:r>
              <a:rPr lang="en-US" sz="1000" b="1" dirty="0" smtClean="0"/>
              <a:t>Kata Practitioner Day:  </a:t>
            </a:r>
            <a:r>
              <a:rPr lang="en-US" sz="1000" dirty="0" smtClean="0"/>
              <a:t>Held March 2</a:t>
            </a:r>
            <a:r>
              <a:rPr lang="en-US" sz="1000" baseline="30000" dirty="0" smtClean="0"/>
              <a:t>nd</a:t>
            </a:r>
            <a:r>
              <a:rPr lang="en-US" sz="1000" dirty="0" smtClean="0"/>
              <a:t> at LAM Research.  A few less attendees than projected, but otherwise an excellent event full of sharing and learning.  Julie will plan a second KPD in the Fall of 2017.</a:t>
            </a:r>
            <a:endParaRPr lang="en-US" sz="1000" b="1" dirty="0">
              <a:solidFill>
                <a:schemeClr val="accent2"/>
              </a:solidFill>
            </a:endParaRPr>
          </a:p>
        </p:txBody>
      </p:sp>
      <p:sp>
        <p:nvSpPr>
          <p:cNvPr id="2053" name="Text Box 12"/>
          <p:cNvSpPr txBox="1">
            <a:spLocks noChangeArrowheads="1"/>
          </p:cNvSpPr>
          <p:nvPr/>
        </p:nvSpPr>
        <p:spPr bwMode="auto">
          <a:xfrm>
            <a:off x="4724400" y="1066800"/>
            <a:ext cx="4191000" cy="227754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000" b="1" u="sng" dirty="0"/>
              <a:t>Old Business</a:t>
            </a:r>
            <a:r>
              <a:rPr lang="en-US" sz="1000" b="1" dirty="0"/>
              <a:t>:</a:t>
            </a:r>
          </a:p>
          <a:p>
            <a:pPr eaLnBrk="1" hangingPunct="1">
              <a:spcBef>
                <a:spcPct val="20000"/>
              </a:spcBef>
            </a:pPr>
            <a:r>
              <a:rPr lang="en-US" sz="1000" dirty="0" smtClean="0"/>
              <a:t>- </a:t>
            </a:r>
            <a:r>
              <a:rPr lang="en-US" sz="1000" b="1" dirty="0" smtClean="0"/>
              <a:t>NWHPEC One-Pager Doc:  </a:t>
            </a:r>
            <a:r>
              <a:rPr lang="en-US" sz="1000" dirty="0" smtClean="0"/>
              <a:t>Julie showed the one-pager doc to the Culture SIG, that consists of representatives from Benchmade, Oracle, Blount, Organically Grown Co, and AEC.  The Culture SIG supported the work of the one-pager and didn’t see a conflict based on what they’re producing.  They are creating a Culture Assessment tool to be used by members to see their gaps and then see a path or roadmap helping them identify what NWHPEC offerings they should participate in to close the gaps.  Julie provided feedback on their current assessment tool and suggested they review AME’s Lean Sensei assessment app.  </a:t>
            </a:r>
            <a:r>
              <a:rPr lang="en-US" sz="1000" dirty="0" smtClean="0"/>
              <a:t>Julie asked if one of the Culture SIG members would like to partner as work continues on the one-pager document and Vance Collver, Benchmade jumped at the chance.  Julie will include Vance and Alex in further work on the one-pager doc.</a:t>
            </a:r>
            <a:endParaRPr lang="en-US" sz="1000" dirty="0"/>
          </a:p>
        </p:txBody>
      </p:sp>
      <p:sp>
        <p:nvSpPr>
          <p:cNvPr id="2054" name="Text Box 15"/>
          <p:cNvSpPr txBox="1">
            <a:spLocks noChangeArrowheads="1"/>
          </p:cNvSpPr>
          <p:nvPr/>
        </p:nvSpPr>
        <p:spPr bwMode="auto">
          <a:xfrm>
            <a:off x="152400" y="4572000"/>
            <a:ext cx="4495800" cy="61555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000" b="1" u="sng" dirty="0">
                <a:solidFill>
                  <a:srgbClr val="FF0000"/>
                </a:solidFill>
              </a:rPr>
              <a:t>Next Board Meeting</a:t>
            </a:r>
            <a:r>
              <a:rPr lang="en-US" sz="1000" b="1" dirty="0" smtClean="0">
                <a:solidFill>
                  <a:srgbClr val="FF0000"/>
                </a:solidFill>
              </a:rPr>
              <a:t>:	Thursday, April 27, 2017</a:t>
            </a:r>
          </a:p>
          <a:p>
            <a:pPr eaLnBrk="1" hangingPunct="1">
              <a:spcBef>
                <a:spcPct val="20000"/>
              </a:spcBef>
            </a:pPr>
            <a:r>
              <a:rPr lang="en-US" sz="1000" b="1" dirty="0">
                <a:solidFill>
                  <a:srgbClr val="FF0000"/>
                </a:solidFill>
              </a:rPr>
              <a:t>	</a:t>
            </a:r>
            <a:r>
              <a:rPr lang="en-US" sz="1000" b="1" dirty="0" smtClean="0">
                <a:solidFill>
                  <a:srgbClr val="FF0000"/>
                </a:solidFill>
              </a:rPr>
              <a:t>	Noon – 2pm</a:t>
            </a:r>
          </a:p>
          <a:p>
            <a:pPr eaLnBrk="1" hangingPunct="1">
              <a:spcBef>
                <a:spcPct val="20000"/>
              </a:spcBef>
            </a:pPr>
            <a:r>
              <a:rPr lang="en-US" sz="1000" b="1" dirty="0">
                <a:solidFill>
                  <a:srgbClr val="FF0000"/>
                </a:solidFill>
              </a:rPr>
              <a:t>	</a:t>
            </a:r>
            <a:r>
              <a:rPr lang="en-US" sz="1000" b="1" dirty="0" smtClean="0">
                <a:solidFill>
                  <a:srgbClr val="FF0000"/>
                </a:solidFill>
              </a:rPr>
              <a:t>	Location:  TBD</a:t>
            </a:r>
            <a:endParaRPr lang="en-US" sz="1000" dirty="0"/>
          </a:p>
        </p:txBody>
      </p:sp>
      <p:sp>
        <p:nvSpPr>
          <p:cNvPr id="2055" name="Text Box 12"/>
          <p:cNvSpPr txBox="1">
            <a:spLocks noChangeArrowheads="1"/>
          </p:cNvSpPr>
          <p:nvPr/>
        </p:nvSpPr>
        <p:spPr bwMode="auto">
          <a:xfrm>
            <a:off x="4724400" y="3352800"/>
            <a:ext cx="4191000" cy="166199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000" b="1" u="sng" dirty="0"/>
              <a:t>New Business</a:t>
            </a:r>
            <a:r>
              <a:rPr lang="en-US" sz="1000" b="1" dirty="0"/>
              <a:t>:</a:t>
            </a:r>
          </a:p>
          <a:p>
            <a:pPr eaLnBrk="1" hangingPunct="1">
              <a:spcBef>
                <a:spcPct val="20000"/>
              </a:spcBef>
            </a:pPr>
            <a:r>
              <a:rPr lang="en-US" sz="1000" dirty="0" smtClean="0"/>
              <a:t>-  </a:t>
            </a:r>
            <a:r>
              <a:rPr lang="en-US" sz="1000" b="1" dirty="0" smtClean="0"/>
              <a:t>Kata and Social Outreach:  </a:t>
            </a:r>
            <a:r>
              <a:rPr lang="en-US" sz="1000" dirty="0" smtClean="0"/>
              <a:t>Dale discussed a conversation he participated in with Jason </a:t>
            </a:r>
            <a:r>
              <a:rPr lang="en-US" sz="1000" dirty="0" err="1" smtClean="0"/>
              <a:t>Schulist</a:t>
            </a:r>
            <a:r>
              <a:rPr lang="en-US" sz="1000" dirty="0" smtClean="0"/>
              <a:t> from Wisconsin and David Rau from AEC.  Jason </a:t>
            </a:r>
            <a:r>
              <a:rPr lang="en-US" sz="1000" dirty="0" smtClean="0"/>
              <a:t>and David are both using the Kata approach to work on social issues, such as homelessness (David).  Dale suggested we share this work with the membership to see if any other companies are either using this same approach to work on community issues and to raise awareness.  Julie suggested asking David to write a blog about his work in the Sandy community to post on our website.  Julie has this action item.</a:t>
            </a:r>
            <a:endParaRPr 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3165</TotalTime>
  <Words>519</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Company>ESCO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jhatten</dc:creator>
  <cp:lastModifiedBy>Julie Simmons</cp:lastModifiedBy>
  <cp:revision>33</cp:revision>
  <dcterms:created xsi:type="dcterms:W3CDTF">2007-10-16T16:13:03Z</dcterms:created>
  <dcterms:modified xsi:type="dcterms:W3CDTF">2017-03-30T16:20:06Z</dcterms:modified>
</cp:coreProperties>
</file>