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00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3DE04C-A854-43BA-8A36-80059C547CEC}" type="slidenum">
              <a:rPr lang="en-US"/>
              <a:pPr>
                <a:defRPr/>
              </a:pPr>
              <a:t>‹#›</a:t>
            </a:fld>
            <a:endParaRPr lang="en-US"/>
          </a:p>
        </p:txBody>
      </p:sp>
    </p:spTree>
    <p:extLst>
      <p:ext uri="{BB962C8B-B14F-4D97-AF65-F5344CB8AC3E}">
        <p14:creationId xmlns:p14="http://schemas.microsoft.com/office/powerpoint/2010/main" val="4203021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BCD4BA-24B9-45B0-88AB-7446C7030E2D}" type="slidenum">
              <a:rPr lang="en-US"/>
              <a:pPr>
                <a:defRPr/>
              </a:pPr>
              <a:t>‹#›</a:t>
            </a:fld>
            <a:endParaRPr lang="en-US"/>
          </a:p>
        </p:txBody>
      </p:sp>
    </p:spTree>
    <p:extLst>
      <p:ext uri="{BB962C8B-B14F-4D97-AF65-F5344CB8AC3E}">
        <p14:creationId xmlns:p14="http://schemas.microsoft.com/office/powerpoint/2010/main" val="8635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7CC460-0246-4A26-B4BF-522A9AAFD824}" type="slidenum">
              <a:rPr lang="en-US"/>
              <a:pPr>
                <a:defRPr/>
              </a:pPr>
              <a:t>‹#›</a:t>
            </a:fld>
            <a:endParaRPr lang="en-US"/>
          </a:p>
        </p:txBody>
      </p:sp>
    </p:spTree>
    <p:extLst>
      <p:ext uri="{BB962C8B-B14F-4D97-AF65-F5344CB8AC3E}">
        <p14:creationId xmlns:p14="http://schemas.microsoft.com/office/powerpoint/2010/main" val="87594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BDFDF-6145-423D-994F-8E029DEC5976}" type="slidenum">
              <a:rPr lang="en-US"/>
              <a:pPr>
                <a:defRPr/>
              </a:pPr>
              <a:t>‹#›</a:t>
            </a:fld>
            <a:endParaRPr lang="en-US"/>
          </a:p>
        </p:txBody>
      </p:sp>
    </p:spTree>
    <p:extLst>
      <p:ext uri="{BB962C8B-B14F-4D97-AF65-F5344CB8AC3E}">
        <p14:creationId xmlns:p14="http://schemas.microsoft.com/office/powerpoint/2010/main" val="313719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C8752B-5221-4B67-A1AB-E880B004E613}" type="slidenum">
              <a:rPr lang="en-US"/>
              <a:pPr>
                <a:defRPr/>
              </a:pPr>
              <a:t>‹#›</a:t>
            </a:fld>
            <a:endParaRPr lang="en-US"/>
          </a:p>
        </p:txBody>
      </p:sp>
    </p:spTree>
    <p:extLst>
      <p:ext uri="{BB962C8B-B14F-4D97-AF65-F5344CB8AC3E}">
        <p14:creationId xmlns:p14="http://schemas.microsoft.com/office/powerpoint/2010/main" val="408468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EB2EE9-0042-491D-8CEF-C97B42E865EA}" type="slidenum">
              <a:rPr lang="en-US"/>
              <a:pPr>
                <a:defRPr/>
              </a:pPr>
              <a:t>‹#›</a:t>
            </a:fld>
            <a:endParaRPr lang="en-US"/>
          </a:p>
        </p:txBody>
      </p:sp>
    </p:spTree>
    <p:extLst>
      <p:ext uri="{BB962C8B-B14F-4D97-AF65-F5344CB8AC3E}">
        <p14:creationId xmlns:p14="http://schemas.microsoft.com/office/powerpoint/2010/main" val="338228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923F61-0BA7-4BE2-A2CB-9D12F131F298}" type="slidenum">
              <a:rPr lang="en-US"/>
              <a:pPr>
                <a:defRPr/>
              </a:pPr>
              <a:t>‹#›</a:t>
            </a:fld>
            <a:endParaRPr lang="en-US"/>
          </a:p>
        </p:txBody>
      </p:sp>
    </p:spTree>
    <p:extLst>
      <p:ext uri="{BB962C8B-B14F-4D97-AF65-F5344CB8AC3E}">
        <p14:creationId xmlns:p14="http://schemas.microsoft.com/office/powerpoint/2010/main" val="1383773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84859B-1061-4175-89B2-E9698C837AAB}" type="slidenum">
              <a:rPr lang="en-US"/>
              <a:pPr>
                <a:defRPr/>
              </a:pPr>
              <a:t>‹#›</a:t>
            </a:fld>
            <a:endParaRPr lang="en-US"/>
          </a:p>
        </p:txBody>
      </p:sp>
    </p:spTree>
    <p:extLst>
      <p:ext uri="{BB962C8B-B14F-4D97-AF65-F5344CB8AC3E}">
        <p14:creationId xmlns:p14="http://schemas.microsoft.com/office/powerpoint/2010/main" val="402681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9F71D2E-015E-442D-A2CE-4BE9FCC598AB}" type="slidenum">
              <a:rPr lang="en-US"/>
              <a:pPr>
                <a:defRPr/>
              </a:pPr>
              <a:t>‹#›</a:t>
            </a:fld>
            <a:endParaRPr lang="en-US"/>
          </a:p>
        </p:txBody>
      </p:sp>
    </p:spTree>
    <p:extLst>
      <p:ext uri="{BB962C8B-B14F-4D97-AF65-F5344CB8AC3E}">
        <p14:creationId xmlns:p14="http://schemas.microsoft.com/office/powerpoint/2010/main" val="3747794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85C116A-FC75-4B77-A6FA-12580082AB47}" type="slidenum">
              <a:rPr lang="en-US"/>
              <a:pPr>
                <a:defRPr/>
              </a:pPr>
              <a:t>‹#›</a:t>
            </a:fld>
            <a:endParaRPr lang="en-US"/>
          </a:p>
        </p:txBody>
      </p:sp>
    </p:spTree>
    <p:extLst>
      <p:ext uri="{BB962C8B-B14F-4D97-AF65-F5344CB8AC3E}">
        <p14:creationId xmlns:p14="http://schemas.microsoft.com/office/powerpoint/2010/main" val="110650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9A22CA-5368-42CD-AE15-3240B4BD3430}" type="slidenum">
              <a:rPr lang="en-US"/>
              <a:pPr>
                <a:defRPr/>
              </a:pPr>
              <a:t>‹#›</a:t>
            </a:fld>
            <a:endParaRPr lang="en-US"/>
          </a:p>
        </p:txBody>
      </p:sp>
    </p:spTree>
    <p:extLst>
      <p:ext uri="{BB962C8B-B14F-4D97-AF65-F5344CB8AC3E}">
        <p14:creationId xmlns:p14="http://schemas.microsoft.com/office/powerpoint/2010/main" val="271855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CAB8DD-AA0E-4597-A761-3C5EA59A4FA1}" type="slidenum">
              <a:rPr lang="en-US"/>
              <a:pPr>
                <a:defRPr/>
              </a:pPr>
              <a:t>‹#›</a:t>
            </a:fld>
            <a:endParaRPr lang="en-US"/>
          </a:p>
        </p:txBody>
      </p:sp>
    </p:spTree>
    <p:extLst>
      <p:ext uri="{BB962C8B-B14F-4D97-AF65-F5344CB8AC3E}">
        <p14:creationId xmlns:p14="http://schemas.microsoft.com/office/powerpoint/2010/main" val="1530755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DF22D92-3182-4FF4-93BD-5816123CF5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28600" y="85725"/>
            <a:ext cx="8686800" cy="68480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dirty="0" smtClean="0"/>
              <a:t>NWHPEC </a:t>
            </a:r>
            <a:r>
              <a:rPr lang="en-US" sz="1000" b="1" dirty="0"/>
              <a:t>Board </a:t>
            </a:r>
            <a:r>
              <a:rPr lang="en-US" sz="1000" b="1" dirty="0" smtClean="0"/>
              <a:t>Update</a:t>
            </a:r>
            <a:endParaRPr lang="en-US" sz="1000" b="1" dirty="0"/>
          </a:p>
          <a:p>
            <a:pPr algn="ctr" eaLnBrk="1" hangingPunct="1">
              <a:spcBef>
                <a:spcPct val="50000"/>
              </a:spcBef>
            </a:pPr>
            <a:r>
              <a:rPr lang="en-US" sz="1000" b="1" dirty="0" smtClean="0"/>
              <a:t>October 30, </a:t>
            </a:r>
            <a:r>
              <a:rPr lang="en-US" sz="1000" b="1" dirty="0" smtClean="0"/>
              <a:t>2015</a:t>
            </a:r>
            <a:endParaRPr lang="en-US" sz="1000" b="1" dirty="0"/>
          </a:p>
          <a:p>
            <a:pPr algn="ctr" eaLnBrk="1" hangingPunct="1">
              <a:spcBef>
                <a:spcPct val="50000"/>
              </a:spcBef>
            </a:pPr>
            <a:endParaRPr lang="en-US" sz="900" dirty="0"/>
          </a:p>
        </p:txBody>
      </p:sp>
      <p:sp>
        <p:nvSpPr>
          <p:cNvPr id="2051" name="Text Box 5"/>
          <p:cNvSpPr txBox="1">
            <a:spLocks noChangeArrowheads="1"/>
          </p:cNvSpPr>
          <p:nvPr/>
        </p:nvSpPr>
        <p:spPr bwMode="auto">
          <a:xfrm>
            <a:off x="152400" y="1066800"/>
            <a:ext cx="4518025" cy="4308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Financial Update</a:t>
            </a:r>
            <a:r>
              <a:rPr lang="en-US" sz="1000" b="1" dirty="0"/>
              <a:t> </a:t>
            </a:r>
            <a:r>
              <a:rPr lang="en-US" sz="1000" b="1" dirty="0" smtClean="0"/>
              <a:t>(Mike):</a:t>
            </a:r>
            <a:endParaRPr lang="en-US" sz="1000" dirty="0"/>
          </a:p>
          <a:p>
            <a:pPr eaLnBrk="1" hangingPunct="1">
              <a:spcBef>
                <a:spcPct val="20000"/>
              </a:spcBef>
            </a:pPr>
            <a:r>
              <a:rPr lang="en-US" sz="1000" dirty="0" smtClean="0">
                <a:solidFill>
                  <a:schemeClr val="hlink"/>
                </a:solidFill>
              </a:rPr>
              <a:t>- </a:t>
            </a:r>
            <a:r>
              <a:rPr lang="en-US" sz="1000" dirty="0" smtClean="0"/>
              <a:t>Updated financial documents were provided to the Board for review</a:t>
            </a:r>
            <a:endParaRPr lang="en-US" sz="1000" dirty="0"/>
          </a:p>
        </p:txBody>
      </p:sp>
      <p:sp>
        <p:nvSpPr>
          <p:cNvPr id="2052" name="Text Box 6"/>
          <p:cNvSpPr txBox="1">
            <a:spLocks noChangeArrowheads="1"/>
          </p:cNvSpPr>
          <p:nvPr/>
        </p:nvSpPr>
        <p:spPr bwMode="auto">
          <a:xfrm>
            <a:off x="152399" y="1700748"/>
            <a:ext cx="4518025" cy="329320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smtClean="0"/>
              <a:t>Event </a:t>
            </a:r>
            <a:r>
              <a:rPr lang="en-US" sz="1000" b="1" u="sng" dirty="0"/>
              <a:t>Updates</a:t>
            </a:r>
            <a:r>
              <a:rPr lang="en-US" sz="1000" b="1" dirty="0"/>
              <a:t> (</a:t>
            </a:r>
            <a:r>
              <a:rPr lang="en-US" sz="1000" b="1" dirty="0" smtClean="0"/>
              <a:t>Julie</a:t>
            </a:r>
            <a:r>
              <a:rPr lang="en-US" sz="1000" b="1" dirty="0"/>
              <a:t>):</a:t>
            </a:r>
          </a:p>
          <a:p>
            <a:pPr eaLnBrk="1" hangingPunct="1">
              <a:spcBef>
                <a:spcPct val="20000"/>
              </a:spcBef>
            </a:pPr>
            <a:r>
              <a:rPr lang="en-US" sz="1000" b="1" dirty="0" smtClean="0"/>
              <a:t>Learning Tours:  </a:t>
            </a:r>
            <a:r>
              <a:rPr lang="en-US" sz="1000" dirty="0" smtClean="0"/>
              <a:t>Milwaukee Electronics October 13</a:t>
            </a:r>
            <a:r>
              <a:rPr lang="en-US" sz="1000" baseline="30000" dirty="0" smtClean="0"/>
              <a:t>th</a:t>
            </a:r>
            <a:r>
              <a:rPr lang="en-US" sz="1000" dirty="0" smtClean="0"/>
              <a:t> Learning Tour was sold out and a great success.  Milwaukee Electronics videotaped the report out, which has been shared with the attendees and Board.  Con-way canceled their November Learning Tour due to the acquisition activities occurring onsite.</a:t>
            </a:r>
            <a:endParaRPr lang="en-US" sz="1000" dirty="0" smtClean="0"/>
          </a:p>
          <a:p>
            <a:pPr eaLnBrk="1" hangingPunct="1">
              <a:spcBef>
                <a:spcPct val="20000"/>
              </a:spcBef>
            </a:pPr>
            <a:r>
              <a:rPr lang="en-US" sz="1000" b="1" dirty="0" smtClean="0"/>
              <a:t>Training Classes: </a:t>
            </a:r>
            <a:r>
              <a:rPr lang="en-US" sz="1000" dirty="0" smtClean="0"/>
              <a:t>October </a:t>
            </a:r>
            <a:r>
              <a:rPr lang="en-US" sz="1000" dirty="0" smtClean="0"/>
              <a:t>7</a:t>
            </a:r>
            <a:r>
              <a:rPr lang="en-US" sz="1000" baseline="30000" dirty="0" smtClean="0"/>
              <a:t>th</a:t>
            </a:r>
            <a:r>
              <a:rPr lang="en-US" sz="1000" dirty="0" smtClean="0"/>
              <a:t> Intro to Lean at Axiom </a:t>
            </a:r>
            <a:r>
              <a:rPr lang="en-US" sz="1000" dirty="0" smtClean="0"/>
              <a:t>was facilitated by Dana Markunas.  Dana had some of the highest evaluation scores we’ve seen!  The November TPM Class at </a:t>
            </a:r>
            <a:r>
              <a:rPr lang="en-US" sz="1000" dirty="0" smtClean="0"/>
              <a:t>Solar World was canceled per Solar World’s request.  </a:t>
            </a:r>
            <a:r>
              <a:rPr lang="en-US" sz="1000" dirty="0" smtClean="0"/>
              <a:t>Up next:  Nov </a:t>
            </a:r>
            <a:r>
              <a:rPr lang="en-US" sz="1000" dirty="0" smtClean="0"/>
              <a:t>17</a:t>
            </a:r>
            <a:r>
              <a:rPr lang="en-US" sz="1000" baseline="30000" dirty="0" smtClean="0"/>
              <a:t>th</a:t>
            </a:r>
            <a:r>
              <a:rPr lang="en-US" sz="1000" dirty="0" smtClean="0"/>
              <a:t> Intro to Lean at USNR </a:t>
            </a:r>
            <a:r>
              <a:rPr lang="en-US" sz="1000" dirty="0" smtClean="0"/>
              <a:t>(sold out).  </a:t>
            </a:r>
            <a:endParaRPr lang="en-US" sz="1000" dirty="0" smtClean="0"/>
          </a:p>
          <a:p>
            <a:pPr eaLnBrk="1" hangingPunct="1">
              <a:spcBef>
                <a:spcPct val="20000"/>
              </a:spcBef>
            </a:pPr>
            <a:r>
              <a:rPr lang="en-US" sz="1000" b="1" dirty="0" smtClean="0"/>
              <a:t>Executive Forums:  </a:t>
            </a:r>
            <a:r>
              <a:rPr lang="en-US" sz="1000" dirty="0" smtClean="0"/>
              <a:t>Toyota </a:t>
            </a:r>
            <a:r>
              <a:rPr lang="en-US" sz="1000" dirty="0" smtClean="0"/>
              <a:t>Kata with Mike Rother on October 27</a:t>
            </a:r>
            <a:r>
              <a:rPr lang="en-US" sz="1000" baseline="30000" dirty="0" smtClean="0"/>
              <a:t>th</a:t>
            </a:r>
            <a:r>
              <a:rPr lang="en-US" sz="1000" dirty="0" smtClean="0"/>
              <a:t> at Montgomery Park’s Banquet Room.  The Overview Session </a:t>
            </a:r>
            <a:r>
              <a:rPr lang="en-US" sz="1000" dirty="0" smtClean="0"/>
              <a:t>was sold out.  </a:t>
            </a:r>
            <a:r>
              <a:rPr lang="en-US" sz="1000" dirty="0" smtClean="0"/>
              <a:t>In lieu of a Workshop, </a:t>
            </a:r>
            <a:r>
              <a:rPr lang="en-US" sz="1000" dirty="0" smtClean="0"/>
              <a:t>we offered </a:t>
            </a:r>
            <a:r>
              <a:rPr lang="en-US" sz="1000" dirty="0" smtClean="0"/>
              <a:t>two one-day IK/CK classes using </a:t>
            </a:r>
            <a:r>
              <a:rPr lang="en-US" sz="1000" dirty="0" err="1" smtClean="0"/>
              <a:t>Leupold’s</a:t>
            </a:r>
            <a:r>
              <a:rPr lang="en-US" sz="1000" dirty="0" smtClean="0"/>
              <a:t> “loop” simulation.  </a:t>
            </a:r>
            <a:r>
              <a:rPr lang="en-US" sz="1000" dirty="0" smtClean="0"/>
              <a:t>The classes had 19 &amp; 20 participants and went extremely well.  Up next:  November </a:t>
            </a:r>
            <a:r>
              <a:rPr lang="en-US" sz="1000" dirty="0" smtClean="0"/>
              <a:t>18</a:t>
            </a:r>
            <a:r>
              <a:rPr lang="en-US" sz="1000" baseline="30000" dirty="0" smtClean="0"/>
              <a:t>th</a:t>
            </a:r>
            <a:r>
              <a:rPr lang="en-US" sz="1000" dirty="0" smtClean="0"/>
              <a:t>, </a:t>
            </a:r>
            <a:r>
              <a:rPr lang="en-US" sz="1000" dirty="0" smtClean="0"/>
              <a:t>a </a:t>
            </a:r>
            <a:r>
              <a:rPr lang="en-US" sz="1000" dirty="0" smtClean="0"/>
              <a:t>special session on Change &amp; Transition with Sarah Peyton &amp; Dan </a:t>
            </a:r>
            <a:r>
              <a:rPr lang="en-US" sz="1000" dirty="0" smtClean="0"/>
              <a:t>Miller (sold out).  </a:t>
            </a:r>
            <a:endParaRPr lang="en-US" sz="1000" dirty="0" smtClean="0"/>
          </a:p>
          <a:p>
            <a:pPr eaLnBrk="1" hangingPunct="1">
              <a:spcBef>
                <a:spcPct val="20000"/>
              </a:spcBef>
            </a:pPr>
            <a:r>
              <a:rPr lang="en-US" sz="1000" b="1" dirty="0" smtClean="0"/>
              <a:t>2016 Leadership Session:  </a:t>
            </a:r>
            <a:r>
              <a:rPr lang="en-US" sz="1000" dirty="0" smtClean="0"/>
              <a:t>Julie has scheduled Jeff Liker to deliver a Leadership Session on February 24</a:t>
            </a:r>
            <a:r>
              <a:rPr lang="en-US" sz="1000" baseline="30000" dirty="0" smtClean="0"/>
              <a:t>th</a:t>
            </a:r>
            <a:r>
              <a:rPr lang="en-US" sz="1000" dirty="0" smtClean="0"/>
              <a:t>.  Jeff will present twice:  once in the morning Leadership Session and second, in a mid-day middle/practitioner level session.</a:t>
            </a:r>
          </a:p>
        </p:txBody>
      </p:sp>
      <p:sp>
        <p:nvSpPr>
          <p:cNvPr id="2053" name="Text Box 12"/>
          <p:cNvSpPr txBox="1">
            <a:spLocks noChangeArrowheads="1"/>
          </p:cNvSpPr>
          <p:nvPr/>
        </p:nvSpPr>
        <p:spPr bwMode="auto">
          <a:xfrm>
            <a:off x="4724400" y="1066800"/>
            <a:ext cx="4191000" cy="221599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Old Business</a:t>
            </a:r>
            <a:r>
              <a:rPr lang="en-US" sz="1000" b="1" dirty="0"/>
              <a:t>:</a:t>
            </a:r>
          </a:p>
          <a:p>
            <a:pPr eaLnBrk="1" hangingPunct="1">
              <a:spcBef>
                <a:spcPct val="20000"/>
              </a:spcBef>
            </a:pPr>
            <a:r>
              <a:rPr lang="en-US" sz="1000" b="1" dirty="0" smtClean="0"/>
              <a:t>Website Update:  </a:t>
            </a:r>
            <a:r>
              <a:rPr lang="en-US" sz="1000" dirty="0" smtClean="0"/>
              <a:t>Julie and Luke are still working hard on the new website.  Lots of details to work out, correct, and test.  The site will be released within the next two weeks.  It’s really coming together nicely!</a:t>
            </a:r>
          </a:p>
          <a:p>
            <a:pPr eaLnBrk="1" hangingPunct="1">
              <a:spcBef>
                <a:spcPct val="20000"/>
              </a:spcBef>
            </a:pPr>
            <a:r>
              <a:rPr lang="en-US" sz="1000" b="1" dirty="0" smtClean="0"/>
              <a:t>Member Survey:</a:t>
            </a:r>
            <a:r>
              <a:rPr lang="en-US" sz="1000" dirty="0" smtClean="0"/>
              <a:t>  The survey </a:t>
            </a:r>
            <a:r>
              <a:rPr lang="en-US" sz="1000" dirty="0" smtClean="0"/>
              <a:t>was sent out and Julie is compiling the results to share with the Board at th</a:t>
            </a:r>
            <a:r>
              <a:rPr lang="en-US" sz="1000" dirty="0" smtClean="0"/>
              <a:t>e November meeting at XPO (Con-way).</a:t>
            </a:r>
          </a:p>
          <a:p>
            <a:pPr eaLnBrk="1" hangingPunct="1">
              <a:spcBef>
                <a:spcPct val="20000"/>
              </a:spcBef>
            </a:pPr>
            <a:r>
              <a:rPr lang="en-US" sz="1000" b="1" dirty="0" smtClean="0"/>
              <a:t>December Board Meeting &amp; End of Year Celebration:  </a:t>
            </a:r>
            <a:r>
              <a:rPr lang="en-US" sz="1000" dirty="0" smtClean="0"/>
              <a:t>Julie has booked a space at the Bethany Public House from 3 – 5pm on Thursday, December 17</a:t>
            </a:r>
            <a:r>
              <a:rPr lang="en-US" sz="1000" baseline="30000" dirty="0" smtClean="0"/>
              <a:t>th</a:t>
            </a:r>
            <a:r>
              <a:rPr lang="en-US" sz="1000" dirty="0" smtClean="0"/>
              <a:t>.</a:t>
            </a:r>
          </a:p>
          <a:p>
            <a:pPr eaLnBrk="1" hangingPunct="1">
              <a:spcBef>
                <a:spcPct val="20000"/>
              </a:spcBef>
            </a:pPr>
            <a:r>
              <a:rPr lang="en-US" sz="1000" b="1" dirty="0" smtClean="0"/>
              <a:t>Julie’s Surprise Vacation:  </a:t>
            </a:r>
            <a:r>
              <a:rPr lang="en-US" sz="1000" dirty="0" smtClean="0"/>
              <a:t>Julie is heading to Vienna, Austria Sunday, November 1</a:t>
            </a:r>
            <a:r>
              <a:rPr lang="en-US" sz="1000" baseline="30000" dirty="0" smtClean="0"/>
              <a:t>st</a:t>
            </a:r>
            <a:r>
              <a:rPr lang="en-US" sz="1000" dirty="0" smtClean="0"/>
              <a:t> – November 8</a:t>
            </a:r>
            <a:r>
              <a:rPr lang="en-US" sz="1000" baseline="30000" dirty="0" smtClean="0"/>
              <a:t>th</a:t>
            </a:r>
            <a:r>
              <a:rPr lang="en-US" sz="1000" dirty="0" smtClean="0"/>
              <a:t>.  I’ll keep up with emails daily and do any required work.</a:t>
            </a:r>
            <a:endParaRPr lang="en-US" sz="1000" b="1" dirty="0" smtClean="0"/>
          </a:p>
        </p:txBody>
      </p:sp>
      <p:sp>
        <p:nvSpPr>
          <p:cNvPr id="6" name="Text Box 15"/>
          <p:cNvSpPr txBox="1">
            <a:spLocks noChangeArrowheads="1"/>
          </p:cNvSpPr>
          <p:nvPr/>
        </p:nvSpPr>
        <p:spPr bwMode="auto">
          <a:xfrm>
            <a:off x="152400" y="5029200"/>
            <a:ext cx="4495800"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solidFill>
                  <a:srgbClr val="FF0000"/>
                </a:solidFill>
              </a:rPr>
              <a:t>Next Board Meeting</a:t>
            </a:r>
            <a:r>
              <a:rPr lang="en-US" sz="1000" b="1" dirty="0" smtClean="0">
                <a:solidFill>
                  <a:srgbClr val="FF0000"/>
                </a:solidFill>
              </a:rPr>
              <a:t>:	</a:t>
            </a:r>
            <a:r>
              <a:rPr lang="en-US" sz="1000" b="1" dirty="0" smtClean="0">
                <a:solidFill>
                  <a:srgbClr val="FF0000"/>
                </a:solidFill>
              </a:rPr>
              <a:t>November 19</a:t>
            </a:r>
            <a:r>
              <a:rPr lang="en-US" sz="1000" b="1" baseline="30000" dirty="0" smtClean="0">
                <a:solidFill>
                  <a:srgbClr val="FF0000"/>
                </a:solidFill>
              </a:rPr>
              <a:t>th</a:t>
            </a:r>
            <a:r>
              <a:rPr lang="en-US" sz="1000" b="1" dirty="0" smtClean="0">
                <a:solidFill>
                  <a:srgbClr val="FF0000"/>
                </a:solidFill>
              </a:rPr>
              <a:t> from Noon – 2pm at XPO 		(Con-way):  1717 NW </a:t>
            </a:r>
            <a:r>
              <a:rPr lang="en-US" sz="1000" b="1" dirty="0" err="1" smtClean="0">
                <a:solidFill>
                  <a:srgbClr val="FF0000"/>
                </a:solidFill>
              </a:rPr>
              <a:t>Savier</a:t>
            </a:r>
            <a:r>
              <a:rPr lang="en-US" sz="1000" b="1" dirty="0" smtClean="0">
                <a:solidFill>
                  <a:srgbClr val="FF0000"/>
                </a:solidFill>
              </a:rPr>
              <a:t> St., Portland</a:t>
            </a:r>
            <a:endParaRPr lang="en-U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387</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Company>ESCO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jhatten</dc:creator>
  <cp:lastModifiedBy>Julie Simmons</cp:lastModifiedBy>
  <cp:revision>35</cp:revision>
  <dcterms:created xsi:type="dcterms:W3CDTF">2007-10-16T16:13:03Z</dcterms:created>
  <dcterms:modified xsi:type="dcterms:W3CDTF">2015-10-30T21:55:45Z</dcterms:modified>
</cp:coreProperties>
</file>