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60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3DE04C-A854-43BA-8A36-80059C547CEC}" type="slidenum">
              <a:rPr lang="en-US"/>
              <a:pPr>
                <a:defRPr/>
              </a:pPr>
              <a:t>‹#›</a:t>
            </a:fld>
            <a:endParaRPr lang="en-US"/>
          </a:p>
        </p:txBody>
      </p:sp>
    </p:spTree>
    <p:extLst>
      <p:ext uri="{BB962C8B-B14F-4D97-AF65-F5344CB8AC3E}">
        <p14:creationId xmlns:p14="http://schemas.microsoft.com/office/powerpoint/2010/main" val="4203021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BCD4BA-24B9-45B0-88AB-7446C7030E2D}" type="slidenum">
              <a:rPr lang="en-US"/>
              <a:pPr>
                <a:defRPr/>
              </a:pPr>
              <a:t>‹#›</a:t>
            </a:fld>
            <a:endParaRPr lang="en-US"/>
          </a:p>
        </p:txBody>
      </p:sp>
    </p:spTree>
    <p:extLst>
      <p:ext uri="{BB962C8B-B14F-4D97-AF65-F5344CB8AC3E}">
        <p14:creationId xmlns:p14="http://schemas.microsoft.com/office/powerpoint/2010/main" val="8635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7CC460-0246-4A26-B4BF-522A9AAFD824}" type="slidenum">
              <a:rPr lang="en-US"/>
              <a:pPr>
                <a:defRPr/>
              </a:pPr>
              <a:t>‹#›</a:t>
            </a:fld>
            <a:endParaRPr lang="en-US"/>
          </a:p>
        </p:txBody>
      </p:sp>
    </p:spTree>
    <p:extLst>
      <p:ext uri="{BB962C8B-B14F-4D97-AF65-F5344CB8AC3E}">
        <p14:creationId xmlns:p14="http://schemas.microsoft.com/office/powerpoint/2010/main" val="87594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BDFDF-6145-423D-994F-8E029DEC5976}" type="slidenum">
              <a:rPr lang="en-US"/>
              <a:pPr>
                <a:defRPr/>
              </a:pPr>
              <a:t>‹#›</a:t>
            </a:fld>
            <a:endParaRPr lang="en-US"/>
          </a:p>
        </p:txBody>
      </p:sp>
    </p:spTree>
    <p:extLst>
      <p:ext uri="{BB962C8B-B14F-4D97-AF65-F5344CB8AC3E}">
        <p14:creationId xmlns:p14="http://schemas.microsoft.com/office/powerpoint/2010/main" val="313719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8752B-5221-4B67-A1AB-E880B004E613}" type="slidenum">
              <a:rPr lang="en-US"/>
              <a:pPr>
                <a:defRPr/>
              </a:pPr>
              <a:t>‹#›</a:t>
            </a:fld>
            <a:endParaRPr lang="en-US"/>
          </a:p>
        </p:txBody>
      </p:sp>
    </p:spTree>
    <p:extLst>
      <p:ext uri="{BB962C8B-B14F-4D97-AF65-F5344CB8AC3E}">
        <p14:creationId xmlns:p14="http://schemas.microsoft.com/office/powerpoint/2010/main" val="408468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EB2EE9-0042-491D-8CEF-C97B42E865EA}" type="slidenum">
              <a:rPr lang="en-US"/>
              <a:pPr>
                <a:defRPr/>
              </a:pPr>
              <a:t>‹#›</a:t>
            </a:fld>
            <a:endParaRPr lang="en-US"/>
          </a:p>
        </p:txBody>
      </p:sp>
    </p:spTree>
    <p:extLst>
      <p:ext uri="{BB962C8B-B14F-4D97-AF65-F5344CB8AC3E}">
        <p14:creationId xmlns:p14="http://schemas.microsoft.com/office/powerpoint/2010/main" val="338228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923F61-0BA7-4BE2-A2CB-9D12F131F298}" type="slidenum">
              <a:rPr lang="en-US"/>
              <a:pPr>
                <a:defRPr/>
              </a:pPr>
              <a:t>‹#›</a:t>
            </a:fld>
            <a:endParaRPr lang="en-US"/>
          </a:p>
        </p:txBody>
      </p:sp>
    </p:spTree>
    <p:extLst>
      <p:ext uri="{BB962C8B-B14F-4D97-AF65-F5344CB8AC3E}">
        <p14:creationId xmlns:p14="http://schemas.microsoft.com/office/powerpoint/2010/main" val="1383773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84859B-1061-4175-89B2-E9698C837AAB}" type="slidenum">
              <a:rPr lang="en-US"/>
              <a:pPr>
                <a:defRPr/>
              </a:pPr>
              <a:t>‹#›</a:t>
            </a:fld>
            <a:endParaRPr lang="en-US"/>
          </a:p>
        </p:txBody>
      </p:sp>
    </p:spTree>
    <p:extLst>
      <p:ext uri="{BB962C8B-B14F-4D97-AF65-F5344CB8AC3E}">
        <p14:creationId xmlns:p14="http://schemas.microsoft.com/office/powerpoint/2010/main" val="402681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9F71D2E-015E-442D-A2CE-4BE9FCC598AB}" type="slidenum">
              <a:rPr lang="en-US"/>
              <a:pPr>
                <a:defRPr/>
              </a:pPr>
              <a:t>‹#›</a:t>
            </a:fld>
            <a:endParaRPr lang="en-US"/>
          </a:p>
        </p:txBody>
      </p:sp>
    </p:spTree>
    <p:extLst>
      <p:ext uri="{BB962C8B-B14F-4D97-AF65-F5344CB8AC3E}">
        <p14:creationId xmlns:p14="http://schemas.microsoft.com/office/powerpoint/2010/main" val="3747794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85C116A-FC75-4B77-A6FA-12580082AB47}" type="slidenum">
              <a:rPr lang="en-US"/>
              <a:pPr>
                <a:defRPr/>
              </a:pPr>
              <a:t>‹#›</a:t>
            </a:fld>
            <a:endParaRPr lang="en-US"/>
          </a:p>
        </p:txBody>
      </p:sp>
    </p:spTree>
    <p:extLst>
      <p:ext uri="{BB962C8B-B14F-4D97-AF65-F5344CB8AC3E}">
        <p14:creationId xmlns:p14="http://schemas.microsoft.com/office/powerpoint/2010/main" val="110650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9A22CA-5368-42CD-AE15-3240B4BD3430}" type="slidenum">
              <a:rPr lang="en-US"/>
              <a:pPr>
                <a:defRPr/>
              </a:pPr>
              <a:t>‹#›</a:t>
            </a:fld>
            <a:endParaRPr lang="en-US"/>
          </a:p>
        </p:txBody>
      </p:sp>
    </p:spTree>
    <p:extLst>
      <p:ext uri="{BB962C8B-B14F-4D97-AF65-F5344CB8AC3E}">
        <p14:creationId xmlns:p14="http://schemas.microsoft.com/office/powerpoint/2010/main" val="271855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CAB8DD-AA0E-4597-A761-3C5EA59A4FA1}" type="slidenum">
              <a:rPr lang="en-US"/>
              <a:pPr>
                <a:defRPr/>
              </a:pPr>
              <a:t>‹#›</a:t>
            </a:fld>
            <a:endParaRPr lang="en-US"/>
          </a:p>
        </p:txBody>
      </p:sp>
    </p:spTree>
    <p:extLst>
      <p:ext uri="{BB962C8B-B14F-4D97-AF65-F5344CB8AC3E}">
        <p14:creationId xmlns:p14="http://schemas.microsoft.com/office/powerpoint/2010/main" val="153075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DF22D92-3182-4FF4-93BD-5816123CF5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28600" y="85725"/>
            <a:ext cx="8686800" cy="91563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dirty="0"/>
              <a:t>NWHPEC Board Meeting</a:t>
            </a:r>
          </a:p>
          <a:p>
            <a:pPr algn="ctr" eaLnBrk="1" hangingPunct="1">
              <a:spcBef>
                <a:spcPct val="50000"/>
              </a:spcBef>
            </a:pPr>
            <a:r>
              <a:rPr lang="en-US" sz="1000" b="1" dirty="0" smtClean="0"/>
              <a:t>April </a:t>
            </a:r>
            <a:r>
              <a:rPr lang="en-US" sz="1000" b="1" dirty="0" smtClean="0"/>
              <a:t>23, </a:t>
            </a:r>
            <a:r>
              <a:rPr lang="en-US" sz="1000" b="1" dirty="0" smtClean="0"/>
              <a:t>2015 at ESCO Corporation</a:t>
            </a:r>
            <a:endParaRPr lang="en-US" sz="1000" b="1" dirty="0"/>
          </a:p>
          <a:p>
            <a:pPr algn="ctr" eaLnBrk="1" hangingPunct="1">
              <a:spcBef>
                <a:spcPct val="50000"/>
              </a:spcBef>
            </a:pPr>
            <a:r>
              <a:rPr lang="en-US" sz="1000" b="1" u="sng" dirty="0"/>
              <a:t>In Attendance</a:t>
            </a:r>
            <a:r>
              <a:rPr lang="en-US" sz="1000" b="1" dirty="0"/>
              <a:t>: </a:t>
            </a:r>
            <a:r>
              <a:rPr lang="en-US" sz="800" b="1" dirty="0"/>
              <a:t>Jennifer</a:t>
            </a:r>
            <a:r>
              <a:rPr lang="en-US" sz="800" b="1" dirty="0" smtClean="0"/>
              <a:t> </a:t>
            </a:r>
            <a:r>
              <a:rPr lang="en-US" sz="800" dirty="0"/>
              <a:t>Ayers</a:t>
            </a:r>
            <a:r>
              <a:rPr lang="en-US" sz="800" dirty="0" smtClean="0"/>
              <a:t>, </a:t>
            </a:r>
            <a:r>
              <a:rPr lang="en-US" sz="800" b="1" dirty="0" smtClean="0"/>
              <a:t>Richard </a:t>
            </a:r>
            <a:r>
              <a:rPr lang="en-US" sz="800" dirty="0"/>
              <a:t>Carroll</a:t>
            </a:r>
            <a:r>
              <a:rPr lang="en-US" sz="800" dirty="0" smtClean="0"/>
              <a:t>, </a:t>
            </a:r>
            <a:r>
              <a:rPr lang="en-US" sz="800" b="1" dirty="0"/>
              <a:t>Mike</a:t>
            </a:r>
            <a:r>
              <a:rPr lang="en-US" sz="800" dirty="0"/>
              <a:t> Funke, </a:t>
            </a:r>
            <a:r>
              <a:rPr lang="en-US" sz="800" b="1" dirty="0" smtClean="0"/>
              <a:t>Julie</a:t>
            </a:r>
            <a:r>
              <a:rPr lang="en-US" sz="800" dirty="0" smtClean="0"/>
              <a:t> </a:t>
            </a:r>
            <a:r>
              <a:rPr lang="en-US" sz="800" dirty="0"/>
              <a:t>Simmons</a:t>
            </a:r>
          </a:p>
          <a:p>
            <a:pPr algn="ctr" eaLnBrk="1" hangingPunct="1">
              <a:spcBef>
                <a:spcPct val="50000"/>
              </a:spcBef>
            </a:pPr>
            <a:r>
              <a:rPr lang="en-US" sz="900" dirty="0" smtClean="0"/>
              <a:t>Adjourned:  1:30pm</a:t>
            </a:r>
            <a:endParaRPr lang="en-US" sz="900" dirty="0"/>
          </a:p>
        </p:txBody>
      </p:sp>
      <p:sp>
        <p:nvSpPr>
          <p:cNvPr id="2051" name="Text Box 5"/>
          <p:cNvSpPr txBox="1">
            <a:spLocks noChangeArrowheads="1"/>
          </p:cNvSpPr>
          <p:nvPr/>
        </p:nvSpPr>
        <p:spPr bwMode="auto">
          <a:xfrm>
            <a:off x="152400" y="1066800"/>
            <a:ext cx="4518025" cy="200054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Financial Update</a:t>
            </a:r>
            <a:r>
              <a:rPr lang="en-US" sz="1000" b="1" dirty="0"/>
              <a:t> </a:t>
            </a:r>
            <a:r>
              <a:rPr lang="en-US" sz="1000" b="1" dirty="0" smtClean="0"/>
              <a:t>(Mike):</a:t>
            </a:r>
            <a:endParaRPr lang="en-US" sz="1000" dirty="0"/>
          </a:p>
          <a:p>
            <a:pPr marL="171450" indent="-171450" eaLnBrk="1" hangingPunct="1">
              <a:spcBef>
                <a:spcPct val="20000"/>
              </a:spcBef>
              <a:buFontTx/>
              <a:buChar char="-"/>
            </a:pPr>
            <a:r>
              <a:rPr lang="en-US" sz="1000" dirty="0" smtClean="0"/>
              <a:t>P&amp;L and Balance Sheet look good based on where they should be at this time of the year</a:t>
            </a:r>
          </a:p>
          <a:p>
            <a:pPr marL="171450" indent="-171450" eaLnBrk="1" hangingPunct="1">
              <a:spcBef>
                <a:spcPct val="20000"/>
              </a:spcBef>
              <a:buFontTx/>
              <a:buChar char="-"/>
            </a:pPr>
            <a:r>
              <a:rPr lang="en-US" sz="1000" dirty="0" smtClean="0"/>
              <a:t>Membership dues received = 60%.  Four members have discontinued membership:  </a:t>
            </a:r>
            <a:r>
              <a:rPr lang="en-US" sz="1000" dirty="0" err="1" smtClean="0"/>
              <a:t>CareOregon</a:t>
            </a:r>
            <a:r>
              <a:rPr lang="en-US" sz="1000" dirty="0" smtClean="0"/>
              <a:t>, FLIR Systems, SHE America, and </a:t>
            </a:r>
            <a:r>
              <a:rPr lang="en-US" sz="1000" dirty="0" err="1" smtClean="0"/>
              <a:t>Veris</a:t>
            </a:r>
            <a:r>
              <a:rPr lang="en-US" sz="1000" dirty="0" smtClean="0"/>
              <a:t>.  Julie expects another four members to not renew membership due to no participation:  </a:t>
            </a:r>
            <a:r>
              <a:rPr lang="en-US" sz="1000" dirty="0" err="1" smtClean="0"/>
              <a:t>Burgerville</a:t>
            </a:r>
            <a:r>
              <a:rPr lang="en-US" sz="1000" dirty="0" smtClean="0"/>
              <a:t>, Clackamas Fire District, Cornell Pump, and Stanley Hydraulic Tools.  CP Medical’s parent company has closed its Portland plant and moved the work to an E. Coast facility.  Since January, we have added four members (Legacy Health, Pioneer Pump, </a:t>
            </a:r>
            <a:r>
              <a:rPr lang="en-US" sz="1000" dirty="0" err="1" smtClean="0"/>
              <a:t>Protech</a:t>
            </a:r>
            <a:r>
              <a:rPr lang="en-US" sz="1000" dirty="0" smtClean="0"/>
              <a:t>, and </a:t>
            </a:r>
            <a:r>
              <a:rPr lang="en-US" sz="1000" dirty="0" err="1" smtClean="0"/>
              <a:t>Sulzer</a:t>
            </a:r>
            <a:r>
              <a:rPr lang="en-US" sz="1000" dirty="0" smtClean="0"/>
              <a:t> Pumps) and Julie expects to add another two soon (OHSU and OCHIN and health information network company).</a:t>
            </a:r>
            <a:endParaRPr lang="en-US" sz="1000" dirty="0"/>
          </a:p>
        </p:txBody>
      </p:sp>
      <p:sp>
        <p:nvSpPr>
          <p:cNvPr id="2052" name="Text Box 6"/>
          <p:cNvSpPr txBox="1">
            <a:spLocks noChangeArrowheads="1"/>
          </p:cNvSpPr>
          <p:nvPr/>
        </p:nvSpPr>
        <p:spPr bwMode="auto">
          <a:xfrm>
            <a:off x="152400" y="3141583"/>
            <a:ext cx="4495800" cy="236988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Event Updates</a:t>
            </a:r>
            <a:r>
              <a:rPr lang="en-US" sz="1000" b="1" dirty="0"/>
              <a:t> (Julie):</a:t>
            </a:r>
          </a:p>
          <a:p>
            <a:pPr marL="171450" indent="-171450" eaLnBrk="1" hangingPunct="1">
              <a:spcBef>
                <a:spcPct val="20000"/>
              </a:spcBef>
              <a:buFontTx/>
              <a:buChar char="-"/>
            </a:pPr>
            <a:r>
              <a:rPr lang="en-US" sz="1000" b="1" dirty="0" smtClean="0"/>
              <a:t>Learning Tours:</a:t>
            </a:r>
            <a:r>
              <a:rPr lang="en-US" sz="1000" dirty="0" smtClean="0"/>
              <a:t>  April 14</a:t>
            </a:r>
            <a:r>
              <a:rPr lang="en-US" sz="1000" baseline="30000" dirty="0" smtClean="0"/>
              <a:t>th</a:t>
            </a:r>
            <a:r>
              <a:rPr lang="en-US" sz="1000" dirty="0" smtClean="0"/>
              <a:t> Learning Tour at </a:t>
            </a:r>
            <a:r>
              <a:rPr lang="en-US" sz="1000" dirty="0" err="1" smtClean="0"/>
              <a:t>Protech</a:t>
            </a:r>
            <a:r>
              <a:rPr lang="en-US" sz="1000" dirty="0" smtClean="0"/>
              <a:t> had slightly lower attendance than planned, but was a good overall event for this brand new member.  Up next:  May 5</a:t>
            </a:r>
            <a:r>
              <a:rPr lang="en-US" sz="1000" baseline="30000" dirty="0" smtClean="0"/>
              <a:t>th</a:t>
            </a:r>
            <a:r>
              <a:rPr lang="en-US" sz="1000" dirty="0" smtClean="0"/>
              <a:t> at Pacific Foods (sold out)</a:t>
            </a:r>
          </a:p>
          <a:p>
            <a:pPr marL="171450" indent="-171450" eaLnBrk="1" hangingPunct="1">
              <a:spcBef>
                <a:spcPct val="20000"/>
              </a:spcBef>
              <a:buFontTx/>
              <a:buChar char="-"/>
            </a:pPr>
            <a:r>
              <a:rPr lang="en-US" sz="1000" b="1" dirty="0" smtClean="0"/>
              <a:t>Training Classes:  </a:t>
            </a:r>
            <a:r>
              <a:rPr lang="en-US" sz="1000" dirty="0" smtClean="0"/>
              <a:t>USNR held a 5S event April 21</a:t>
            </a:r>
            <a:r>
              <a:rPr lang="en-US" sz="1000" baseline="30000" dirty="0" smtClean="0"/>
              <a:t>st</a:t>
            </a:r>
            <a:r>
              <a:rPr lang="en-US" sz="1000" dirty="0" smtClean="0"/>
              <a:t> &amp; 22</a:t>
            </a:r>
            <a:r>
              <a:rPr lang="en-US" sz="1000" baseline="30000" dirty="0" smtClean="0"/>
              <a:t>nd</a:t>
            </a:r>
            <a:r>
              <a:rPr lang="en-US" sz="1000" dirty="0" smtClean="0"/>
              <a:t>.  No other classes scheduled or being planned</a:t>
            </a:r>
          </a:p>
          <a:p>
            <a:pPr marL="171450" indent="-171450" eaLnBrk="1" hangingPunct="1">
              <a:spcBef>
                <a:spcPct val="20000"/>
              </a:spcBef>
              <a:buFontTx/>
              <a:buChar char="-"/>
            </a:pPr>
            <a:r>
              <a:rPr lang="en-US" sz="1000" b="1" dirty="0" smtClean="0"/>
              <a:t>Executive Forums:</a:t>
            </a:r>
            <a:r>
              <a:rPr lang="en-US" sz="1000" dirty="0" smtClean="0"/>
              <a:t>  April 28</a:t>
            </a:r>
            <a:r>
              <a:rPr lang="en-US" sz="1000" baseline="30000" dirty="0" smtClean="0"/>
              <a:t>th</a:t>
            </a:r>
            <a:r>
              <a:rPr lang="en-US" sz="1000" dirty="0" smtClean="0"/>
              <a:t> – 30</a:t>
            </a:r>
            <a:r>
              <a:rPr lang="en-US" sz="1000" baseline="30000" dirty="0" smtClean="0"/>
              <a:t>th</a:t>
            </a:r>
            <a:r>
              <a:rPr lang="en-US" sz="1000" dirty="0" smtClean="0"/>
              <a:t> EMDS with Mike Hoseus.  Attendance in the Overview Session is lower than planned at 60 (vs 70).  Workshop has 20 (vs 24).  May is very busy with Mike Rother (Kata) and Dan Miller (Part III Lean and the Human Element)</a:t>
            </a:r>
          </a:p>
          <a:p>
            <a:pPr marL="171450" indent="-171450" eaLnBrk="1" hangingPunct="1">
              <a:spcBef>
                <a:spcPct val="20000"/>
              </a:spcBef>
              <a:buFontTx/>
              <a:buChar char="-"/>
            </a:pPr>
            <a:r>
              <a:rPr lang="en-US" sz="1000" b="1" dirty="0" smtClean="0"/>
              <a:t>Leadership Session:</a:t>
            </a:r>
            <a:r>
              <a:rPr lang="en-US" sz="1000" dirty="0" smtClean="0"/>
              <a:t>  Brad Frank, Tulsa Tube Bending is confirmed for July 9</a:t>
            </a:r>
            <a:r>
              <a:rPr lang="en-US" sz="1000" baseline="30000" dirty="0" smtClean="0"/>
              <a:t>th</a:t>
            </a:r>
            <a:r>
              <a:rPr lang="en-US" sz="1000" dirty="0" smtClean="0"/>
              <a:t> at Con-way.  Brad is working on the session outline and key points, as well as a 90 sec YouTube video for us to use for marketing purposes  </a:t>
            </a:r>
            <a:endParaRPr lang="en-US" sz="1000" dirty="0">
              <a:solidFill>
                <a:schemeClr val="accent2"/>
              </a:solidFill>
            </a:endParaRPr>
          </a:p>
        </p:txBody>
      </p:sp>
      <p:sp>
        <p:nvSpPr>
          <p:cNvPr id="2053" name="Text Box 12"/>
          <p:cNvSpPr txBox="1">
            <a:spLocks noChangeArrowheads="1"/>
          </p:cNvSpPr>
          <p:nvPr/>
        </p:nvSpPr>
        <p:spPr bwMode="auto">
          <a:xfrm>
            <a:off x="4724400" y="1066800"/>
            <a:ext cx="4191000" cy="283154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Old Business</a:t>
            </a:r>
            <a:r>
              <a:rPr lang="en-US" sz="1000" b="1" dirty="0"/>
              <a:t>:</a:t>
            </a:r>
          </a:p>
          <a:p>
            <a:pPr marL="171450" indent="-171450" eaLnBrk="1" hangingPunct="1">
              <a:spcBef>
                <a:spcPct val="20000"/>
              </a:spcBef>
              <a:buFontTx/>
              <a:buChar char="-"/>
            </a:pPr>
            <a:r>
              <a:rPr lang="en-US" sz="1000" b="1" dirty="0" smtClean="0"/>
              <a:t>Website Redesign:</a:t>
            </a:r>
            <a:r>
              <a:rPr lang="en-US" sz="1000" dirty="0" smtClean="0"/>
              <a:t>  Luke is making good progress with the website redesign.  A brief presentation was reviewed showing some of the updates and discussing site functionality.</a:t>
            </a:r>
          </a:p>
          <a:p>
            <a:pPr marL="914400" lvl="1" indent="-171450" eaLnBrk="1" hangingPunct="1">
              <a:spcBef>
                <a:spcPct val="20000"/>
              </a:spcBef>
              <a:buFontTx/>
              <a:buChar char="-"/>
            </a:pPr>
            <a:r>
              <a:rPr lang="en-US" sz="1000" dirty="0" smtClean="0"/>
              <a:t>Jennifer is still working to connect with her colleague regarding the logo redesign and will update Julie no later than April 27</a:t>
            </a:r>
            <a:r>
              <a:rPr lang="en-US" sz="1000" baseline="30000" dirty="0" smtClean="0"/>
              <a:t>th</a:t>
            </a:r>
            <a:endParaRPr lang="en-US" sz="1000" dirty="0" smtClean="0"/>
          </a:p>
          <a:p>
            <a:pPr marL="914400" lvl="1" indent="-171450" eaLnBrk="1" hangingPunct="1">
              <a:spcBef>
                <a:spcPct val="20000"/>
              </a:spcBef>
              <a:buFontTx/>
              <a:buChar char="-"/>
            </a:pPr>
            <a:r>
              <a:rPr lang="en-US" sz="1000" dirty="0" smtClean="0"/>
              <a:t>The new website is ready for testing.  The original design team of Julie, Alissa, and </a:t>
            </a:r>
            <a:r>
              <a:rPr lang="en-US" sz="1000" dirty="0" err="1" smtClean="0"/>
              <a:t>Marjie</a:t>
            </a:r>
            <a:r>
              <a:rPr lang="en-US" sz="1000" dirty="0" smtClean="0"/>
              <a:t> will start testing the site.  Once the site nears launch, Julie will set up the Board to test the site as well</a:t>
            </a:r>
          </a:p>
          <a:p>
            <a:pPr marL="914400" lvl="1" indent="-171450" eaLnBrk="1" hangingPunct="1">
              <a:spcBef>
                <a:spcPct val="20000"/>
              </a:spcBef>
              <a:buFontTx/>
              <a:buChar char="-"/>
            </a:pPr>
            <a:r>
              <a:rPr lang="en-US" sz="1000" dirty="0" smtClean="0"/>
              <a:t>Richard asked about site vulnerability and if we will still have the same concerns about hacking as we do with our existing site.  Julie contacted Luke who is still concerned about the possibility of hacking, but is putting security measures in place to try to keep this at bay.  He will continue to work on this issue</a:t>
            </a:r>
            <a:endParaRPr lang="en-US" sz="1000" dirty="0"/>
          </a:p>
        </p:txBody>
      </p:sp>
      <p:sp>
        <p:nvSpPr>
          <p:cNvPr id="2054" name="Text Box 15"/>
          <p:cNvSpPr txBox="1">
            <a:spLocks noChangeArrowheads="1"/>
          </p:cNvSpPr>
          <p:nvPr/>
        </p:nvSpPr>
        <p:spPr bwMode="auto">
          <a:xfrm>
            <a:off x="152400" y="5638800"/>
            <a:ext cx="4495800" cy="73866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solidFill>
                  <a:srgbClr val="FF0000"/>
                </a:solidFill>
              </a:rPr>
              <a:t>Next Board Meeting</a:t>
            </a:r>
            <a:r>
              <a:rPr lang="en-US" sz="1000" b="1" dirty="0" smtClean="0">
                <a:solidFill>
                  <a:srgbClr val="FF0000"/>
                </a:solidFill>
              </a:rPr>
              <a:t>:	May 28</a:t>
            </a:r>
            <a:r>
              <a:rPr lang="en-US" sz="1000" b="1" baseline="30000" dirty="0" smtClean="0">
                <a:solidFill>
                  <a:srgbClr val="FF0000"/>
                </a:solidFill>
              </a:rPr>
              <a:t>th</a:t>
            </a:r>
            <a:r>
              <a:rPr lang="en-US" sz="1000" b="1" dirty="0" smtClean="0">
                <a:solidFill>
                  <a:srgbClr val="FF0000"/>
                </a:solidFill>
              </a:rPr>
              <a:t>:  Noon – 2pm via telecom</a:t>
            </a:r>
          </a:p>
          <a:p>
            <a:pPr eaLnBrk="1" hangingPunct="1">
              <a:spcBef>
                <a:spcPct val="20000"/>
              </a:spcBef>
            </a:pPr>
            <a:r>
              <a:rPr lang="en-US" sz="1000" b="1" dirty="0">
                <a:solidFill>
                  <a:srgbClr val="FF0000"/>
                </a:solidFill>
              </a:rPr>
              <a:t>	</a:t>
            </a:r>
            <a:r>
              <a:rPr lang="en-US" sz="1000" b="1" dirty="0" smtClean="0">
                <a:solidFill>
                  <a:srgbClr val="FF0000"/>
                </a:solidFill>
              </a:rPr>
              <a:t>*Julie will be on vacation and will contact Bryan to discuss if the Board wants to hold the call without Julie or not.  Julie will update the Board</a:t>
            </a:r>
            <a:endParaRPr lang="en-U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6012</TotalTime>
  <Words>484</Words>
  <Application>Microsoft Office PowerPoint</Application>
  <PresentationFormat>On-screen Show (4:3)</PresentationFormat>
  <Paragraphs>19</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Company>ESCO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jhatten</dc:creator>
  <cp:lastModifiedBy>Julie Simmons</cp:lastModifiedBy>
  <cp:revision>34</cp:revision>
  <dcterms:created xsi:type="dcterms:W3CDTF">2007-10-16T16:13:03Z</dcterms:created>
  <dcterms:modified xsi:type="dcterms:W3CDTF">2015-04-27T16:55:56Z</dcterms:modified>
</cp:coreProperties>
</file>