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June 25, 2014 at Columbia Machine</a:t>
            </a:r>
            <a:endParaRPr lang="en-US" sz="1000" b="1" dirty="0"/>
          </a:p>
          <a:p>
            <a:pPr algn="ctr" eaLnBrk="1" hangingPunct="1">
              <a:spcBef>
                <a:spcPct val="50000"/>
              </a:spcBef>
            </a:pPr>
            <a:r>
              <a:rPr lang="en-US" sz="1000" b="1" u="sng" dirty="0"/>
              <a:t>In Attendance</a:t>
            </a:r>
            <a:r>
              <a:rPr lang="en-US" sz="1000" b="1" dirty="0"/>
              <a:t>: </a:t>
            </a:r>
            <a:r>
              <a:rPr lang="en-US" sz="800" b="1" dirty="0"/>
              <a:t>Jennifer</a:t>
            </a:r>
            <a:r>
              <a:rPr lang="en-US" sz="800" b="1" dirty="0" smtClean="0"/>
              <a:t>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Kyle</a:t>
            </a:r>
            <a:r>
              <a:rPr lang="en-US" sz="800" dirty="0" smtClean="0"/>
              <a:t> Stavig, </a:t>
            </a:r>
            <a:r>
              <a:rPr lang="en-US" sz="800" b="1" dirty="0" smtClean="0"/>
              <a:t>Brett </a:t>
            </a:r>
            <a:r>
              <a:rPr lang="en-US" sz="800" dirty="0"/>
              <a:t>Gantz, </a:t>
            </a:r>
            <a:r>
              <a:rPr lang="en-US" sz="800" b="1" dirty="0" smtClean="0"/>
              <a:t>Bryan</a:t>
            </a:r>
            <a:r>
              <a:rPr lang="en-US" sz="800" dirty="0" smtClean="0"/>
              <a:t> </a:t>
            </a:r>
            <a:r>
              <a:rPr lang="en-US" sz="800" dirty="0"/>
              <a:t>Goodman,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2:25pm</a:t>
            </a:r>
            <a:endParaRPr lang="en-US" sz="900" dirty="0"/>
          </a:p>
        </p:txBody>
      </p:sp>
      <p:sp>
        <p:nvSpPr>
          <p:cNvPr id="2051" name="Text Box 5"/>
          <p:cNvSpPr txBox="1">
            <a:spLocks noChangeArrowheads="1"/>
          </p:cNvSpPr>
          <p:nvPr/>
        </p:nvSpPr>
        <p:spPr bwMode="auto">
          <a:xfrm>
            <a:off x="152400" y="1066800"/>
            <a:ext cx="4518025" cy="107721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eaLnBrk="1" hangingPunct="1">
              <a:spcBef>
                <a:spcPct val="20000"/>
              </a:spcBef>
            </a:pPr>
            <a:r>
              <a:rPr lang="en-US" sz="1000" dirty="0" smtClean="0">
                <a:solidFill>
                  <a:schemeClr val="hlink"/>
                </a:solidFill>
              </a:rPr>
              <a:t>- </a:t>
            </a:r>
            <a:r>
              <a:rPr lang="en-US" sz="1000" dirty="0" smtClean="0"/>
              <a:t>Mike reviewed the financials and expressed concern about our spend rate vs receivables.  We had a very expense heavy Q2 with two Executive Forum’s and two Dan Miller sessions.  Our spend rate slows down in July.</a:t>
            </a:r>
            <a:endParaRPr lang="en-US" sz="1000" dirty="0"/>
          </a:p>
          <a:p>
            <a:pPr eaLnBrk="1" hangingPunct="1">
              <a:spcBef>
                <a:spcPct val="20000"/>
              </a:spcBef>
            </a:pPr>
            <a:r>
              <a:rPr lang="en-US" sz="1000" dirty="0" smtClean="0"/>
              <a:t>- Bryan suggested we revisit Exec Forum income/expense in Oct to see how we’re looking going into Q4.</a:t>
            </a:r>
            <a:endParaRPr lang="en-US" sz="1000" dirty="0"/>
          </a:p>
        </p:txBody>
      </p:sp>
      <p:sp>
        <p:nvSpPr>
          <p:cNvPr id="2052" name="Text Box 6"/>
          <p:cNvSpPr txBox="1">
            <a:spLocks noChangeArrowheads="1"/>
          </p:cNvSpPr>
          <p:nvPr/>
        </p:nvSpPr>
        <p:spPr bwMode="auto">
          <a:xfrm>
            <a:off x="152400" y="2209800"/>
            <a:ext cx="4495800" cy="2831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marL="171450" indent="-171450" eaLnBrk="1" hangingPunct="1">
              <a:spcBef>
                <a:spcPct val="20000"/>
              </a:spcBef>
              <a:buFontTx/>
              <a:buChar char="-"/>
            </a:pPr>
            <a:r>
              <a:rPr lang="en-US" sz="1000" b="1" dirty="0" smtClean="0"/>
              <a:t>Learning Tours:</a:t>
            </a:r>
            <a:r>
              <a:rPr lang="en-US" sz="1000" dirty="0" smtClean="0"/>
              <a:t>  July Learning Tour at </a:t>
            </a:r>
            <a:r>
              <a:rPr lang="en-US" sz="1000" dirty="0" err="1" smtClean="0"/>
              <a:t>Entek</a:t>
            </a:r>
            <a:r>
              <a:rPr lang="en-US" sz="1000" dirty="0" smtClean="0"/>
              <a:t> is being rescheduled due to their CI Managers departure and subsequent rehiring.  Julie is working with </a:t>
            </a:r>
            <a:r>
              <a:rPr lang="en-US" sz="1000" dirty="0" err="1" smtClean="0"/>
              <a:t>Entek</a:t>
            </a:r>
            <a:r>
              <a:rPr lang="en-US" sz="1000" dirty="0" smtClean="0"/>
              <a:t> to reschedule this event.  Next up:  August 18</a:t>
            </a:r>
            <a:r>
              <a:rPr lang="en-US" sz="1000" baseline="30000" dirty="0" smtClean="0"/>
              <a:t>th</a:t>
            </a:r>
            <a:r>
              <a:rPr lang="en-US" sz="1000" dirty="0" smtClean="0"/>
              <a:t> at </a:t>
            </a:r>
            <a:r>
              <a:rPr lang="en-US" sz="1000" dirty="0" err="1" smtClean="0"/>
              <a:t>Woodfold</a:t>
            </a:r>
            <a:r>
              <a:rPr lang="en-US" sz="1000" dirty="0" smtClean="0"/>
              <a:t>.</a:t>
            </a:r>
          </a:p>
          <a:p>
            <a:pPr marL="171450" indent="-171450" eaLnBrk="1" hangingPunct="1">
              <a:spcBef>
                <a:spcPct val="20000"/>
              </a:spcBef>
              <a:buFontTx/>
              <a:buChar char="-"/>
            </a:pPr>
            <a:r>
              <a:rPr lang="en-US" sz="1000" b="1" dirty="0" smtClean="0"/>
              <a:t>Training Classes:  </a:t>
            </a:r>
            <a:r>
              <a:rPr lang="en-US" sz="1000" dirty="0" smtClean="0"/>
              <a:t>Climax has asked to host a Set Up Reduction class.  Julie received available dates from Michael Schmich and is waiting for the date selection from Climax.</a:t>
            </a:r>
          </a:p>
          <a:p>
            <a:pPr marL="171450" indent="-171450" eaLnBrk="1" hangingPunct="1">
              <a:spcBef>
                <a:spcPct val="20000"/>
              </a:spcBef>
              <a:buFontTx/>
              <a:buChar char="-"/>
            </a:pPr>
            <a:r>
              <a:rPr lang="en-US" sz="1000" b="1" dirty="0" smtClean="0"/>
              <a:t>Executive Forums:  </a:t>
            </a:r>
            <a:r>
              <a:rPr lang="en-US" sz="1000" dirty="0" smtClean="0"/>
              <a:t>We’ve completed four of the five Dan Miller Lean and the Human Element sessions.  The final session is scheduled for July 22</a:t>
            </a:r>
            <a:r>
              <a:rPr lang="en-US" sz="1000" baseline="30000" dirty="0" smtClean="0"/>
              <a:t>nd</a:t>
            </a:r>
            <a:r>
              <a:rPr lang="en-US" sz="1000" dirty="0" smtClean="0"/>
              <a:t> and 23</a:t>
            </a:r>
            <a:r>
              <a:rPr lang="en-US" sz="1000" baseline="30000" dirty="0" smtClean="0"/>
              <a:t>rd</a:t>
            </a:r>
            <a:r>
              <a:rPr lang="en-US" sz="1000" dirty="0" smtClean="0"/>
              <a:t>.  Next up:  Strategy Deployment with Mike Hoseus.  Julie is working with the EMDS Workshop attendees to gain commitment for them to continue on to the Strategy Deployment session in September.  Julie will review the expected revenue vs expense to verify it makes sense to run the Strategy Deployment Workshop.  Julie will provide an update at the July Board meeting</a:t>
            </a:r>
          </a:p>
          <a:p>
            <a:pPr marL="171450" indent="-171450" eaLnBrk="1" hangingPunct="1">
              <a:spcBef>
                <a:spcPct val="20000"/>
              </a:spcBef>
              <a:buFontTx/>
              <a:buChar char="-"/>
            </a:pPr>
            <a:r>
              <a:rPr lang="en-US" sz="1000" b="1" dirty="0" smtClean="0"/>
              <a:t>Leadership Session:  </a:t>
            </a:r>
            <a:r>
              <a:rPr lang="en-US" sz="1000" dirty="0" smtClean="0"/>
              <a:t>Brad Frank’s Leadership Session is filling up nicely with 50 attendees.  The contact the Board made really helps!  </a:t>
            </a:r>
            <a:endParaRPr lang="en-US" sz="1000" dirty="0">
              <a:solidFill>
                <a:schemeClr val="accent2"/>
              </a:solidFill>
            </a:endParaRPr>
          </a:p>
        </p:txBody>
      </p:sp>
      <p:sp>
        <p:nvSpPr>
          <p:cNvPr id="2054" name="Text Box 15"/>
          <p:cNvSpPr txBox="1">
            <a:spLocks noChangeArrowheads="1"/>
          </p:cNvSpPr>
          <p:nvPr/>
        </p:nvSpPr>
        <p:spPr bwMode="auto">
          <a:xfrm>
            <a:off x="152400" y="5105400"/>
            <a:ext cx="4495800"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July 23, 2015 from Noon – 2pm via 		telecom</a:t>
            </a:r>
            <a:endParaRPr lang="en-US" sz="1000" dirty="0"/>
          </a:p>
          <a:p>
            <a:pPr eaLnBrk="1" hangingPunct="1">
              <a:spcBef>
                <a:spcPct val="20000"/>
              </a:spcBef>
            </a:pPr>
            <a:r>
              <a:rPr lang="en-US" sz="1000" dirty="0" smtClean="0"/>
              <a:t>Dial:  866-848-2216</a:t>
            </a:r>
          </a:p>
          <a:p>
            <a:pPr eaLnBrk="1" hangingPunct="1">
              <a:spcBef>
                <a:spcPct val="20000"/>
              </a:spcBef>
            </a:pPr>
            <a:r>
              <a:rPr lang="en-US" sz="1000" dirty="0" smtClean="0"/>
              <a:t>Conf. </a:t>
            </a:r>
            <a:r>
              <a:rPr lang="en-US" sz="1000" smtClean="0"/>
              <a:t>ID:  3855041962#</a:t>
            </a:r>
            <a:endParaRPr lang="en-US" sz="1000" dirty="0"/>
          </a:p>
        </p:txBody>
      </p:sp>
      <p:sp>
        <p:nvSpPr>
          <p:cNvPr id="2055" name="Text Box 12"/>
          <p:cNvSpPr txBox="1">
            <a:spLocks noChangeArrowheads="1"/>
          </p:cNvSpPr>
          <p:nvPr/>
        </p:nvSpPr>
        <p:spPr bwMode="auto">
          <a:xfrm>
            <a:off x="4724400" y="1066800"/>
            <a:ext cx="4191000" cy="544764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New Business</a:t>
            </a:r>
            <a:r>
              <a:rPr lang="en-US" sz="1000" b="1" dirty="0"/>
              <a:t>:</a:t>
            </a:r>
          </a:p>
          <a:p>
            <a:pPr eaLnBrk="1" hangingPunct="1">
              <a:spcBef>
                <a:spcPct val="20000"/>
              </a:spcBef>
            </a:pPr>
            <a:r>
              <a:rPr lang="en-US" sz="1000" b="1" dirty="0" smtClean="0"/>
              <a:t>- Logo Review &amp; Discussion:</a:t>
            </a:r>
            <a:r>
              <a:rPr lang="en-US" sz="1000" dirty="0" smtClean="0"/>
              <a:t>  The Board reviewed five logo options presented by Jeff Cameron, George Fox Marketing and Graphic Design Professor.  After much discussion, the selection was narrowed to one choice the Board had the most energy and excitement around.  Kyle suggested adding “northwest” to the logo to further identify our brand.  Jeff edited the logo to add “northwest” and the Board approved this new logo.  Julie sent the new logo to Luke to add to the new website and use some of the colors for the new background.</a:t>
            </a:r>
            <a:endParaRPr lang="en-US" sz="1000" b="1" dirty="0"/>
          </a:p>
          <a:p>
            <a:pPr eaLnBrk="1" hangingPunct="1">
              <a:spcBef>
                <a:spcPct val="20000"/>
              </a:spcBef>
            </a:pPr>
            <a:r>
              <a:rPr lang="en-US" sz="1000" b="1" dirty="0" smtClean="0"/>
              <a:t>- Con-way Ballroom Use in 2016:  </a:t>
            </a:r>
            <a:r>
              <a:rPr lang="en-US" sz="1000" dirty="0" smtClean="0"/>
              <a:t>Con-way is using their Ballroom space more frequently and has decided to limit NWHPEC’s use of the Ballroom to four times a year/one time per quarter.  Our 2015 bookings will remain, but no new additions will be approved.  Alex identified a building on Nike’s campus, EDO, that may hold possibilities for us.  Alex and Julie are looking into this option.  Julie will also send out a benchmark request to the membership looking for their suggestions and options.  Julie will update the Board on this item at the July meeting.</a:t>
            </a:r>
            <a:endParaRPr lang="en-US" sz="1000" b="1" dirty="0" smtClean="0"/>
          </a:p>
          <a:p>
            <a:pPr eaLnBrk="1" hangingPunct="1">
              <a:spcBef>
                <a:spcPct val="20000"/>
              </a:spcBef>
            </a:pPr>
            <a:r>
              <a:rPr lang="en-US" sz="1000" b="1" dirty="0" smtClean="0"/>
              <a:t>- Article </a:t>
            </a:r>
            <a:r>
              <a:rPr lang="en-US" sz="1000" b="1" dirty="0" smtClean="0"/>
              <a:t>about HPEC in business magazine:  </a:t>
            </a:r>
            <a:r>
              <a:rPr lang="en-US" sz="1000" dirty="0" smtClean="0"/>
              <a:t>Bryan inquired about the value of highlighting three to four companies via the Portland Business Journal, their successes and good work, the impact of CI (Kata), and value of their membership in NWHPEC as a way to a) highlight these companies and b) share some of what NWHPEC does.  The Board was in support of this idea as long as the focus was on the companies, not NWHPEC or upcoming events.  Julie has the action to identify companies for the article, learn about their improvements and results, and then work with Bryan to contact the Portland Business Journal for the article.  The thought is to possibly tie the article to their Manufacturing Excellence Award and articles in October</a:t>
            </a:r>
            <a:r>
              <a:rPr lang="en-US" sz="1000" dirty="0" smtClean="0"/>
              <a:t>.</a:t>
            </a:r>
          </a:p>
          <a:p>
            <a:pPr eaLnBrk="1" hangingPunct="1">
              <a:spcBef>
                <a:spcPct val="20000"/>
              </a:spcBef>
            </a:pPr>
            <a:r>
              <a:rPr lang="en-US" sz="1000" b="1" dirty="0" smtClean="0"/>
              <a:t>- Board Director Additions:  </a:t>
            </a:r>
            <a:r>
              <a:rPr lang="en-US" sz="1000" dirty="0" smtClean="0"/>
              <a:t>At the end of 2015, Brett will reach his 10 year maximum service time and will retire off the NWHPEC Board.  This will leave two vacancies.  Julie submitted Steve Richardson, CFO AEC, Inc. as a Board candidate and discussed onboarding Rick Alvarado.  The Board supported moving forward with </a:t>
            </a:r>
            <a:r>
              <a:rPr lang="en-US" sz="1000" smtClean="0"/>
              <a:t>both candidates.</a:t>
            </a:r>
            <a:endParaRPr lang="en-US" sz="1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706</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38</cp:revision>
  <dcterms:created xsi:type="dcterms:W3CDTF">2007-10-16T16:13:03Z</dcterms:created>
  <dcterms:modified xsi:type="dcterms:W3CDTF">2015-06-29T19:19:56Z</dcterms:modified>
</cp:coreProperties>
</file>