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1004"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3DE04C-A854-43BA-8A36-80059C547CEC}" type="slidenum">
              <a:rPr lang="en-US"/>
              <a:pPr>
                <a:defRPr/>
              </a:pPr>
              <a:t>‹#›</a:t>
            </a:fld>
            <a:endParaRPr lang="en-US"/>
          </a:p>
        </p:txBody>
      </p:sp>
    </p:spTree>
    <p:extLst>
      <p:ext uri="{BB962C8B-B14F-4D97-AF65-F5344CB8AC3E}">
        <p14:creationId xmlns:p14="http://schemas.microsoft.com/office/powerpoint/2010/main" val="42030213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BCD4BA-24B9-45B0-88AB-7446C7030E2D}" type="slidenum">
              <a:rPr lang="en-US"/>
              <a:pPr>
                <a:defRPr/>
              </a:pPr>
              <a:t>‹#›</a:t>
            </a:fld>
            <a:endParaRPr lang="en-US"/>
          </a:p>
        </p:txBody>
      </p:sp>
    </p:spTree>
    <p:extLst>
      <p:ext uri="{BB962C8B-B14F-4D97-AF65-F5344CB8AC3E}">
        <p14:creationId xmlns:p14="http://schemas.microsoft.com/office/powerpoint/2010/main" val="86356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7CC460-0246-4A26-B4BF-522A9AAFD824}" type="slidenum">
              <a:rPr lang="en-US"/>
              <a:pPr>
                <a:defRPr/>
              </a:pPr>
              <a:t>‹#›</a:t>
            </a:fld>
            <a:endParaRPr lang="en-US"/>
          </a:p>
        </p:txBody>
      </p:sp>
    </p:spTree>
    <p:extLst>
      <p:ext uri="{BB962C8B-B14F-4D97-AF65-F5344CB8AC3E}">
        <p14:creationId xmlns:p14="http://schemas.microsoft.com/office/powerpoint/2010/main" val="87594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BDFDF-6145-423D-994F-8E029DEC5976}" type="slidenum">
              <a:rPr lang="en-US"/>
              <a:pPr>
                <a:defRPr/>
              </a:pPr>
              <a:t>‹#›</a:t>
            </a:fld>
            <a:endParaRPr lang="en-US"/>
          </a:p>
        </p:txBody>
      </p:sp>
    </p:spTree>
    <p:extLst>
      <p:ext uri="{BB962C8B-B14F-4D97-AF65-F5344CB8AC3E}">
        <p14:creationId xmlns:p14="http://schemas.microsoft.com/office/powerpoint/2010/main" val="313719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C8752B-5221-4B67-A1AB-E880B004E613}" type="slidenum">
              <a:rPr lang="en-US"/>
              <a:pPr>
                <a:defRPr/>
              </a:pPr>
              <a:t>‹#›</a:t>
            </a:fld>
            <a:endParaRPr lang="en-US"/>
          </a:p>
        </p:txBody>
      </p:sp>
    </p:spTree>
    <p:extLst>
      <p:ext uri="{BB962C8B-B14F-4D97-AF65-F5344CB8AC3E}">
        <p14:creationId xmlns:p14="http://schemas.microsoft.com/office/powerpoint/2010/main" val="4084680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EB2EE9-0042-491D-8CEF-C97B42E865EA}" type="slidenum">
              <a:rPr lang="en-US"/>
              <a:pPr>
                <a:defRPr/>
              </a:pPr>
              <a:t>‹#›</a:t>
            </a:fld>
            <a:endParaRPr lang="en-US"/>
          </a:p>
        </p:txBody>
      </p:sp>
    </p:spTree>
    <p:extLst>
      <p:ext uri="{BB962C8B-B14F-4D97-AF65-F5344CB8AC3E}">
        <p14:creationId xmlns:p14="http://schemas.microsoft.com/office/powerpoint/2010/main" val="3382287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923F61-0BA7-4BE2-A2CB-9D12F131F298}" type="slidenum">
              <a:rPr lang="en-US"/>
              <a:pPr>
                <a:defRPr/>
              </a:pPr>
              <a:t>‹#›</a:t>
            </a:fld>
            <a:endParaRPr lang="en-US"/>
          </a:p>
        </p:txBody>
      </p:sp>
    </p:spTree>
    <p:extLst>
      <p:ext uri="{BB962C8B-B14F-4D97-AF65-F5344CB8AC3E}">
        <p14:creationId xmlns:p14="http://schemas.microsoft.com/office/powerpoint/2010/main" val="1383773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84859B-1061-4175-89B2-E9698C837AAB}" type="slidenum">
              <a:rPr lang="en-US"/>
              <a:pPr>
                <a:defRPr/>
              </a:pPr>
              <a:t>‹#›</a:t>
            </a:fld>
            <a:endParaRPr lang="en-US"/>
          </a:p>
        </p:txBody>
      </p:sp>
    </p:spTree>
    <p:extLst>
      <p:ext uri="{BB962C8B-B14F-4D97-AF65-F5344CB8AC3E}">
        <p14:creationId xmlns:p14="http://schemas.microsoft.com/office/powerpoint/2010/main" val="4026819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9F71D2E-015E-442D-A2CE-4BE9FCC598AB}" type="slidenum">
              <a:rPr lang="en-US"/>
              <a:pPr>
                <a:defRPr/>
              </a:pPr>
              <a:t>‹#›</a:t>
            </a:fld>
            <a:endParaRPr lang="en-US"/>
          </a:p>
        </p:txBody>
      </p:sp>
    </p:spTree>
    <p:extLst>
      <p:ext uri="{BB962C8B-B14F-4D97-AF65-F5344CB8AC3E}">
        <p14:creationId xmlns:p14="http://schemas.microsoft.com/office/powerpoint/2010/main" val="3747794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85C116A-FC75-4B77-A6FA-12580082AB47}" type="slidenum">
              <a:rPr lang="en-US"/>
              <a:pPr>
                <a:defRPr/>
              </a:pPr>
              <a:t>‹#›</a:t>
            </a:fld>
            <a:endParaRPr lang="en-US"/>
          </a:p>
        </p:txBody>
      </p:sp>
    </p:spTree>
    <p:extLst>
      <p:ext uri="{BB962C8B-B14F-4D97-AF65-F5344CB8AC3E}">
        <p14:creationId xmlns:p14="http://schemas.microsoft.com/office/powerpoint/2010/main" val="1106501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9A22CA-5368-42CD-AE15-3240B4BD3430}" type="slidenum">
              <a:rPr lang="en-US"/>
              <a:pPr>
                <a:defRPr/>
              </a:pPr>
              <a:t>‹#›</a:t>
            </a:fld>
            <a:endParaRPr lang="en-US"/>
          </a:p>
        </p:txBody>
      </p:sp>
    </p:spTree>
    <p:extLst>
      <p:ext uri="{BB962C8B-B14F-4D97-AF65-F5344CB8AC3E}">
        <p14:creationId xmlns:p14="http://schemas.microsoft.com/office/powerpoint/2010/main" val="271855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CAB8DD-AA0E-4597-A761-3C5EA59A4FA1}" type="slidenum">
              <a:rPr lang="en-US"/>
              <a:pPr>
                <a:defRPr/>
              </a:pPr>
              <a:t>‹#›</a:t>
            </a:fld>
            <a:endParaRPr lang="en-US"/>
          </a:p>
        </p:txBody>
      </p:sp>
    </p:spTree>
    <p:extLst>
      <p:ext uri="{BB962C8B-B14F-4D97-AF65-F5344CB8AC3E}">
        <p14:creationId xmlns:p14="http://schemas.microsoft.com/office/powerpoint/2010/main" val="1530755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DF22D92-3182-4FF4-93BD-5816123CF5E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228600" y="85725"/>
            <a:ext cx="8686800" cy="91563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dirty="0" smtClean="0"/>
              <a:t>NWHPEC </a:t>
            </a:r>
            <a:r>
              <a:rPr lang="en-US" sz="1000" b="1" dirty="0"/>
              <a:t>Board Meeting</a:t>
            </a:r>
          </a:p>
          <a:p>
            <a:pPr algn="ctr" eaLnBrk="1" hangingPunct="1">
              <a:spcBef>
                <a:spcPct val="50000"/>
              </a:spcBef>
            </a:pPr>
            <a:r>
              <a:rPr lang="en-US" sz="1000" b="1" dirty="0" smtClean="0"/>
              <a:t>August 27, 2015 at Nike IHM</a:t>
            </a:r>
            <a:endParaRPr lang="en-US" sz="1000" b="1" dirty="0"/>
          </a:p>
          <a:p>
            <a:pPr algn="ctr" eaLnBrk="1" hangingPunct="1">
              <a:spcBef>
                <a:spcPct val="50000"/>
              </a:spcBef>
            </a:pPr>
            <a:r>
              <a:rPr lang="en-US" sz="1000" b="1" u="sng" dirty="0"/>
              <a:t>In Attendance</a:t>
            </a:r>
            <a:r>
              <a:rPr lang="en-US" sz="1000" b="1" dirty="0"/>
              <a:t>: </a:t>
            </a:r>
            <a:r>
              <a:rPr lang="en-US" sz="800" b="1" dirty="0" smtClean="0"/>
              <a:t>Richard </a:t>
            </a:r>
            <a:r>
              <a:rPr lang="en-US" sz="800" dirty="0"/>
              <a:t>Carroll</a:t>
            </a:r>
            <a:r>
              <a:rPr lang="en-US" sz="800" dirty="0" smtClean="0"/>
              <a:t>, </a:t>
            </a:r>
            <a:r>
              <a:rPr lang="en-US" sz="800" b="1" dirty="0"/>
              <a:t>Mike</a:t>
            </a:r>
            <a:r>
              <a:rPr lang="en-US" sz="800" dirty="0"/>
              <a:t> Funke, </a:t>
            </a:r>
            <a:r>
              <a:rPr lang="en-US" sz="800" b="1" dirty="0" smtClean="0"/>
              <a:t>Brett </a:t>
            </a:r>
            <a:r>
              <a:rPr lang="en-US" sz="800" dirty="0"/>
              <a:t>Gantz, </a:t>
            </a:r>
            <a:r>
              <a:rPr lang="en-US" sz="800" b="1" dirty="0" smtClean="0"/>
              <a:t>Steve </a:t>
            </a:r>
            <a:r>
              <a:rPr lang="en-US" sz="800" dirty="0" smtClean="0"/>
              <a:t>Richardson, </a:t>
            </a:r>
            <a:r>
              <a:rPr lang="en-US" sz="800" b="1" dirty="0" smtClean="0"/>
              <a:t>Alex</a:t>
            </a:r>
            <a:r>
              <a:rPr lang="en-US" sz="800" dirty="0" smtClean="0"/>
              <a:t> </a:t>
            </a:r>
            <a:r>
              <a:rPr lang="en-US" sz="800" dirty="0" smtClean="0"/>
              <a:t>Thomason, </a:t>
            </a:r>
            <a:r>
              <a:rPr lang="en-US" sz="800" b="1" dirty="0" smtClean="0"/>
              <a:t>Julie</a:t>
            </a:r>
            <a:r>
              <a:rPr lang="en-US" sz="800" dirty="0" smtClean="0"/>
              <a:t> </a:t>
            </a:r>
            <a:r>
              <a:rPr lang="en-US" sz="800" dirty="0"/>
              <a:t>Simmons</a:t>
            </a:r>
          </a:p>
          <a:p>
            <a:pPr algn="ctr" eaLnBrk="1" hangingPunct="1">
              <a:spcBef>
                <a:spcPct val="50000"/>
              </a:spcBef>
            </a:pPr>
            <a:endParaRPr lang="en-US" sz="900" dirty="0"/>
          </a:p>
        </p:txBody>
      </p:sp>
      <p:sp>
        <p:nvSpPr>
          <p:cNvPr id="2051" name="Text Box 5"/>
          <p:cNvSpPr txBox="1">
            <a:spLocks noChangeArrowheads="1"/>
          </p:cNvSpPr>
          <p:nvPr/>
        </p:nvSpPr>
        <p:spPr bwMode="auto">
          <a:xfrm>
            <a:off x="152400" y="1066800"/>
            <a:ext cx="4518025" cy="73866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Financial Update</a:t>
            </a:r>
            <a:r>
              <a:rPr lang="en-US" sz="1000" b="1" dirty="0"/>
              <a:t> </a:t>
            </a:r>
            <a:r>
              <a:rPr lang="en-US" sz="1000" b="1" dirty="0" smtClean="0"/>
              <a:t>(Mike):</a:t>
            </a:r>
            <a:endParaRPr lang="en-US" sz="1000" dirty="0"/>
          </a:p>
          <a:p>
            <a:pPr eaLnBrk="1" hangingPunct="1">
              <a:spcBef>
                <a:spcPct val="20000"/>
              </a:spcBef>
            </a:pPr>
            <a:r>
              <a:rPr lang="en-US" sz="1000" dirty="0" smtClean="0">
                <a:solidFill>
                  <a:schemeClr val="hlink"/>
                </a:solidFill>
              </a:rPr>
              <a:t>- </a:t>
            </a:r>
            <a:r>
              <a:rPr lang="en-US" sz="1000" dirty="0" smtClean="0"/>
              <a:t>The Board reviewed the Balance Sheet &amp; P&amp;L.  Q2 was a heavy spending month due to two Executive Forum’s and six Dan Miller sessions.  Going forward, the spending slows down and we should recover a bit.</a:t>
            </a:r>
            <a:endParaRPr lang="en-US" sz="1000" dirty="0"/>
          </a:p>
        </p:txBody>
      </p:sp>
      <p:sp>
        <p:nvSpPr>
          <p:cNvPr id="2052" name="Text Box 6"/>
          <p:cNvSpPr txBox="1">
            <a:spLocks noChangeArrowheads="1"/>
          </p:cNvSpPr>
          <p:nvPr/>
        </p:nvSpPr>
        <p:spPr bwMode="auto">
          <a:xfrm>
            <a:off x="152399" y="1828800"/>
            <a:ext cx="4518025" cy="50475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smtClean="0"/>
              <a:t>Event </a:t>
            </a:r>
            <a:r>
              <a:rPr lang="en-US" sz="1000" b="1" u="sng" dirty="0"/>
              <a:t>Updates</a:t>
            </a:r>
            <a:r>
              <a:rPr lang="en-US" sz="1000" b="1" dirty="0"/>
              <a:t> (Julie):</a:t>
            </a:r>
          </a:p>
          <a:p>
            <a:pPr eaLnBrk="1" hangingPunct="1">
              <a:spcBef>
                <a:spcPct val="20000"/>
              </a:spcBef>
            </a:pPr>
            <a:r>
              <a:rPr lang="en-US" sz="1000" b="1" dirty="0" smtClean="0"/>
              <a:t>Learning Tours:  </a:t>
            </a:r>
            <a:r>
              <a:rPr lang="en-US" sz="1000" dirty="0" smtClean="0"/>
              <a:t>Woodfold hosted a great Learning Tour on August 18</a:t>
            </a:r>
            <a:r>
              <a:rPr lang="en-US" sz="1000" baseline="30000" dirty="0" smtClean="0"/>
              <a:t>th</a:t>
            </a:r>
            <a:r>
              <a:rPr lang="en-US" sz="1000" dirty="0" smtClean="0"/>
              <a:t>.  The tour was sold out and 100% attended.  Next up:  Sept. 15</a:t>
            </a:r>
            <a:r>
              <a:rPr lang="en-US" sz="1000" baseline="30000" dirty="0" smtClean="0"/>
              <a:t>th</a:t>
            </a:r>
            <a:r>
              <a:rPr lang="en-US" sz="1000" dirty="0" smtClean="0"/>
              <a:t> at Columbia Machine.  Columbia’s Learning Tour is 60% full at this point.  </a:t>
            </a:r>
          </a:p>
          <a:p>
            <a:pPr eaLnBrk="1" hangingPunct="1">
              <a:spcBef>
                <a:spcPct val="20000"/>
              </a:spcBef>
            </a:pPr>
            <a:r>
              <a:rPr lang="en-US" sz="1000" b="1" dirty="0" smtClean="0"/>
              <a:t>Training Classes:  </a:t>
            </a:r>
            <a:r>
              <a:rPr lang="en-US" sz="1000" dirty="0" smtClean="0"/>
              <a:t> Two classes are scheduled:  Set Up Reduction at Climax Sept. 9</a:t>
            </a:r>
            <a:r>
              <a:rPr lang="en-US" sz="1000" baseline="30000" dirty="0" smtClean="0"/>
              <a:t>th</a:t>
            </a:r>
            <a:r>
              <a:rPr lang="en-US" sz="1000" dirty="0" smtClean="0"/>
              <a:t> &amp; 10</a:t>
            </a:r>
            <a:r>
              <a:rPr lang="en-US" sz="1000" baseline="30000" dirty="0" smtClean="0"/>
              <a:t>th</a:t>
            </a:r>
            <a:r>
              <a:rPr lang="en-US" sz="1000" dirty="0" smtClean="0"/>
              <a:t> and TPM at Solar World Nov. 10</a:t>
            </a:r>
            <a:r>
              <a:rPr lang="en-US" sz="1000" baseline="30000" dirty="0" smtClean="0"/>
              <a:t>th</a:t>
            </a:r>
            <a:r>
              <a:rPr lang="en-US" sz="1000" dirty="0" smtClean="0"/>
              <a:t> &amp; 11</a:t>
            </a:r>
            <a:r>
              <a:rPr lang="en-US" sz="1000" baseline="30000" dirty="0" smtClean="0"/>
              <a:t>th</a:t>
            </a:r>
            <a:r>
              <a:rPr lang="en-US" sz="1000" dirty="0" smtClean="0"/>
              <a:t>.  Both classes are sold out!  Julie received a request from Axiom to host an Intro to Lean class in October and will find NWHPEC instructors to teach it.  Also, Julie is working on 2 Kata simulation classes:  one using a puzzle and one using </a:t>
            </a:r>
            <a:r>
              <a:rPr lang="en-US" sz="1000" dirty="0" err="1" smtClean="0"/>
              <a:t>Leupold’s</a:t>
            </a:r>
            <a:r>
              <a:rPr lang="en-US" sz="1000" dirty="0" smtClean="0"/>
              <a:t> loop simulation.  Leupold is building HPEC the simulation kit, which we will purchase from them.</a:t>
            </a:r>
          </a:p>
          <a:p>
            <a:pPr eaLnBrk="1" hangingPunct="1">
              <a:spcBef>
                <a:spcPct val="20000"/>
              </a:spcBef>
            </a:pPr>
            <a:r>
              <a:rPr lang="en-US" sz="1000" b="1" dirty="0" smtClean="0"/>
              <a:t>Executive Forums:  </a:t>
            </a:r>
            <a:r>
              <a:rPr lang="en-US" sz="1000" dirty="0" smtClean="0"/>
              <a:t>The Sept. 22</a:t>
            </a:r>
            <a:r>
              <a:rPr lang="en-US" sz="1000" baseline="30000" dirty="0" smtClean="0"/>
              <a:t>nd</a:t>
            </a:r>
            <a:r>
              <a:rPr lang="en-US" sz="1000" dirty="0" smtClean="0"/>
              <a:t> Strategy Deployment Overview Session with Mike Hoseus is now full.  The Workshop is not filling up and previously committed companies are finding they need to make adjustments to their attendance or back out.  Mike is working hard to adjust the Workshop so it meets everyone needs.  Julie will send out a 2</a:t>
            </a:r>
            <a:r>
              <a:rPr lang="en-US" sz="1000" baseline="30000" dirty="0" smtClean="0"/>
              <a:t>nd</a:t>
            </a:r>
            <a:r>
              <a:rPr lang="en-US" sz="1000" dirty="0" smtClean="0"/>
              <a:t> announcement adjusting the Workshop language to show it’s open to middle/practitioner level folks.  </a:t>
            </a:r>
          </a:p>
          <a:p>
            <a:pPr eaLnBrk="1" hangingPunct="1">
              <a:spcBef>
                <a:spcPct val="20000"/>
              </a:spcBef>
            </a:pPr>
            <a:r>
              <a:rPr lang="en-US" sz="1000" b="1" dirty="0" smtClean="0"/>
              <a:t>Next up:  </a:t>
            </a:r>
            <a:r>
              <a:rPr lang="en-US" sz="1000" dirty="0" smtClean="0"/>
              <a:t>Toyota Kata with Mike Rother on October 27</a:t>
            </a:r>
            <a:r>
              <a:rPr lang="en-US" sz="1000" baseline="30000" dirty="0" smtClean="0"/>
              <a:t>th</a:t>
            </a:r>
            <a:r>
              <a:rPr lang="en-US" sz="1000" dirty="0" smtClean="0"/>
              <a:t>.  We’ll hold this Overview Session at our new location, Montgomery Park’s Banquet Room.  Julie needs to find a Workshop host company as an initially interested company has had to decline due to heavy NPD activities in Q4.</a:t>
            </a:r>
          </a:p>
          <a:p>
            <a:pPr eaLnBrk="1" hangingPunct="1">
              <a:spcBef>
                <a:spcPct val="20000"/>
              </a:spcBef>
            </a:pPr>
            <a:r>
              <a:rPr lang="en-US" sz="1000" b="1" dirty="0" smtClean="0"/>
              <a:t>New in 2015:  </a:t>
            </a:r>
            <a:r>
              <a:rPr lang="en-US" sz="1000" dirty="0" smtClean="0"/>
              <a:t>Julie has scheduled a four-hour session with Dan Miller and his colleague, Sarah Peyton to focus on Change &amp; Transition and neurology.  Sarah Peyton is a neuroscience educator and spoke for an hour at Dan’s last 2015 Lean and the Human Element session.  The feedback from Sarah’s talk was fantastic and was absolutely fascinating.  This session is scheduled for Nov. 18</a:t>
            </a:r>
            <a:r>
              <a:rPr lang="en-US" sz="1000" baseline="30000" dirty="0" smtClean="0"/>
              <a:t>th</a:t>
            </a:r>
            <a:r>
              <a:rPr lang="en-US" sz="1000" dirty="0" smtClean="0"/>
              <a:t> at Montgomery Park’s Banquet Room.</a:t>
            </a:r>
          </a:p>
          <a:p>
            <a:pPr eaLnBrk="1" hangingPunct="1">
              <a:spcBef>
                <a:spcPct val="20000"/>
              </a:spcBef>
            </a:pPr>
            <a:r>
              <a:rPr lang="en-US" sz="1000" b="1" dirty="0" smtClean="0"/>
              <a:t>2016 Leadership Session:  </a:t>
            </a:r>
            <a:r>
              <a:rPr lang="en-US" sz="1000" dirty="0" smtClean="0"/>
              <a:t>Julie has scheduled Jeff Liker to deliver a Leadership Session on February 24</a:t>
            </a:r>
            <a:r>
              <a:rPr lang="en-US" sz="1000" baseline="30000" dirty="0" smtClean="0"/>
              <a:t>th</a:t>
            </a:r>
            <a:r>
              <a:rPr lang="en-US" sz="1000" dirty="0" smtClean="0"/>
              <a:t>.  Jeff will present twice:  once in the morning Leadership Session and second, in a mid-day middle/practitioner level session.</a:t>
            </a:r>
          </a:p>
        </p:txBody>
      </p:sp>
      <p:sp>
        <p:nvSpPr>
          <p:cNvPr id="2053" name="Text Box 12"/>
          <p:cNvSpPr txBox="1">
            <a:spLocks noChangeArrowheads="1"/>
          </p:cNvSpPr>
          <p:nvPr/>
        </p:nvSpPr>
        <p:spPr bwMode="auto">
          <a:xfrm>
            <a:off x="4724400" y="1066800"/>
            <a:ext cx="4191000" cy="406265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Old Business</a:t>
            </a:r>
            <a:r>
              <a:rPr lang="en-US" sz="1000" b="1" dirty="0"/>
              <a:t>:</a:t>
            </a:r>
          </a:p>
          <a:p>
            <a:pPr eaLnBrk="1" hangingPunct="1">
              <a:spcBef>
                <a:spcPct val="20000"/>
              </a:spcBef>
            </a:pPr>
            <a:r>
              <a:rPr lang="en-US" sz="1000" b="1" dirty="0" smtClean="0"/>
              <a:t>Brad Frank Leadership Session Payment:  </a:t>
            </a:r>
            <a:r>
              <a:rPr lang="en-US" sz="1000" dirty="0" smtClean="0"/>
              <a:t>Brad did not charge us for his July 9</a:t>
            </a:r>
            <a:r>
              <a:rPr lang="en-US" sz="1000" baseline="30000" dirty="0" smtClean="0"/>
              <a:t>th</a:t>
            </a:r>
            <a:r>
              <a:rPr lang="en-US" sz="1000" dirty="0" smtClean="0"/>
              <a:t> Leadership Session and we agreed to make a donation in his name to his favorite charity.  </a:t>
            </a:r>
            <a:r>
              <a:rPr lang="en-US" sz="1000" dirty="0" smtClean="0"/>
              <a:t>The Board agreed to donate $2000 to Brad’s charity.  Julie will work with Mike to cut a check and send the donation with a card to his charity and Brad.  Richard asked Julie to let the Board know when this happens as the Board might want to take the chance to thank Brad again and share learnings from his session.</a:t>
            </a:r>
          </a:p>
          <a:p>
            <a:pPr eaLnBrk="1" hangingPunct="1">
              <a:spcBef>
                <a:spcPct val="20000"/>
              </a:spcBef>
            </a:pPr>
            <a:r>
              <a:rPr lang="en-US" sz="1000" b="1" dirty="0" smtClean="0"/>
              <a:t>Website Update:  </a:t>
            </a:r>
            <a:r>
              <a:rPr lang="en-US" sz="1000" dirty="0" smtClean="0"/>
              <a:t>Julie and Luke are still working hard on the new website.  Lots of details to work out, correct, and test.  Julie showed the Board the site in its current state and received their support to continue on, as well as a bit of feedback on a few items.  A link will be sent to the Board to access the site prior to its release.  Julie and Luke are targeting a release date of Labor Day weekend!</a:t>
            </a:r>
          </a:p>
          <a:p>
            <a:pPr eaLnBrk="1" hangingPunct="1">
              <a:spcBef>
                <a:spcPct val="20000"/>
              </a:spcBef>
            </a:pPr>
            <a:r>
              <a:rPr lang="en-US" sz="1000" b="1" dirty="0" smtClean="0"/>
              <a:t>New Board Director Update:  </a:t>
            </a:r>
            <a:r>
              <a:rPr lang="en-US" sz="1000" dirty="0" smtClean="0"/>
              <a:t>Welcome Steve!  Steve joined this Board meeting and we’re happy to have him on Board.  Rick Alvarado will start onboarding in November to formally join the Board in January.</a:t>
            </a:r>
          </a:p>
          <a:p>
            <a:pPr eaLnBrk="1" hangingPunct="1">
              <a:spcBef>
                <a:spcPct val="20000"/>
              </a:spcBef>
            </a:pPr>
            <a:r>
              <a:rPr lang="en-US" sz="1000" b="1" dirty="0" smtClean="0"/>
              <a:t>Event Space Update:  </a:t>
            </a:r>
            <a:r>
              <a:rPr lang="en-US" sz="1000" dirty="0" smtClean="0"/>
              <a:t>Julie has found a new and large meeting space for our Executive Forum’s:  Montgomery Park’s Banquet Room.  The room easily holds 90 people classroom style, has onsite catering, and ample parking.  The room itself has a white screen, but not a mounted InFocus machine or microphone.  It sounds like they are considering upgrading the room to include these items, but we will have to rent them for our October and November sessions.  Julie is continuing to look at alternate locations as other options.</a:t>
            </a:r>
            <a:endParaRPr lang="en-US" sz="1000" b="1" dirty="0" smtClean="0"/>
          </a:p>
        </p:txBody>
      </p:sp>
      <p:sp>
        <p:nvSpPr>
          <p:cNvPr id="2055" name="Text Box 12"/>
          <p:cNvSpPr txBox="1">
            <a:spLocks noChangeArrowheads="1"/>
          </p:cNvSpPr>
          <p:nvPr/>
        </p:nvSpPr>
        <p:spPr bwMode="auto">
          <a:xfrm>
            <a:off x="4724400" y="5202238"/>
            <a:ext cx="4191000" cy="172354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New Business</a:t>
            </a:r>
            <a:r>
              <a:rPr lang="en-US" sz="1000" b="1" dirty="0" smtClean="0"/>
              <a:t>:</a:t>
            </a:r>
            <a:endParaRPr lang="en-US" sz="1000" dirty="0"/>
          </a:p>
          <a:p>
            <a:pPr eaLnBrk="1" hangingPunct="1">
              <a:spcBef>
                <a:spcPct val="20000"/>
              </a:spcBef>
            </a:pPr>
            <a:r>
              <a:rPr lang="en-US" sz="1000" b="1" dirty="0" smtClean="0"/>
              <a:t>New Member:  </a:t>
            </a:r>
            <a:r>
              <a:rPr lang="en-US" sz="1000" dirty="0" smtClean="0"/>
              <a:t>OHSU is joining NWHPEC!  </a:t>
            </a:r>
          </a:p>
          <a:p>
            <a:pPr eaLnBrk="1" hangingPunct="1">
              <a:spcBef>
                <a:spcPct val="20000"/>
              </a:spcBef>
            </a:pPr>
            <a:r>
              <a:rPr lang="en-US" sz="1000" b="1" dirty="0" smtClean="0"/>
              <a:t>Member Survey:</a:t>
            </a:r>
            <a:r>
              <a:rPr lang="en-US" sz="1000" dirty="0" smtClean="0"/>
              <a:t>  Julie will send out our annual survey in September.</a:t>
            </a:r>
          </a:p>
          <a:p>
            <a:pPr eaLnBrk="1" hangingPunct="1">
              <a:spcBef>
                <a:spcPct val="20000"/>
              </a:spcBef>
            </a:pPr>
            <a:r>
              <a:rPr lang="en-US" sz="1000" b="1" dirty="0" smtClean="0"/>
              <a:t>AME W. Region Request:  </a:t>
            </a:r>
            <a:r>
              <a:rPr lang="en-US" sz="1000" dirty="0" smtClean="0"/>
              <a:t>The W. Region’s current President is stepping down and has asked Julie to fill the role for 2016.  AME is currently going through strategic planning to set their vision, identify what their members want, and what they’re trying to achieve.  Much of the “old guard” is no longer with AME, so they’re prime to have a strong voice to help guide their strategy.  The Board supported Julie in taking this role for 2016.</a:t>
            </a:r>
            <a:endParaRPr lang="en-US" sz="10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TotalTime>
  <Words>897</Words>
  <Application>Microsoft Office PowerPoint</Application>
  <PresentationFormat>On-screen Show (4:3)</PresentationFormat>
  <Paragraphs>21</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PowerPoint Presentation</vt:lpstr>
    </vt:vector>
  </TitlesOfParts>
  <Company>ESCO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jhatten</dc:creator>
  <cp:lastModifiedBy>Julie Simmons</cp:lastModifiedBy>
  <cp:revision>31</cp:revision>
  <dcterms:created xsi:type="dcterms:W3CDTF">2007-10-16T16:13:03Z</dcterms:created>
  <dcterms:modified xsi:type="dcterms:W3CDTF">2015-08-31T19:03:36Z</dcterms:modified>
</cp:coreProperties>
</file>